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9" r:id="rId1"/>
  </p:sldMasterIdLst>
  <p:notesMasterIdLst>
    <p:notesMasterId r:id="rId41"/>
  </p:notesMasterIdLst>
  <p:handoutMasterIdLst>
    <p:handoutMasterId r:id="rId42"/>
  </p:handoutMasterIdLst>
  <p:sldIdLst>
    <p:sldId id="568" r:id="rId2"/>
    <p:sldId id="565" r:id="rId3"/>
    <p:sldId id="389" r:id="rId4"/>
    <p:sldId id="578" r:id="rId5"/>
    <p:sldId id="579" r:id="rId6"/>
    <p:sldId id="580" r:id="rId7"/>
    <p:sldId id="581" r:id="rId8"/>
    <p:sldId id="513" r:id="rId9"/>
    <p:sldId id="512" r:id="rId10"/>
    <p:sldId id="582" r:id="rId11"/>
    <p:sldId id="592" r:id="rId12"/>
    <p:sldId id="583" r:id="rId13"/>
    <p:sldId id="588" r:id="rId14"/>
    <p:sldId id="528" r:id="rId15"/>
    <p:sldId id="529" r:id="rId16"/>
    <p:sldId id="530" r:id="rId17"/>
    <p:sldId id="546" r:id="rId18"/>
    <p:sldId id="541" r:id="rId19"/>
    <p:sldId id="536" r:id="rId20"/>
    <p:sldId id="539" r:id="rId21"/>
    <p:sldId id="575" r:id="rId22"/>
    <p:sldId id="534" r:id="rId23"/>
    <p:sldId id="542" r:id="rId24"/>
    <p:sldId id="543" r:id="rId25"/>
    <p:sldId id="544" r:id="rId26"/>
    <p:sldId id="550" r:id="rId27"/>
    <p:sldId id="574" r:id="rId28"/>
    <p:sldId id="547" r:id="rId29"/>
    <p:sldId id="398" r:id="rId30"/>
    <p:sldId id="590" r:id="rId31"/>
    <p:sldId id="591" r:id="rId32"/>
    <p:sldId id="589" r:id="rId33"/>
    <p:sldId id="587" r:id="rId34"/>
    <p:sldId id="584" r:id="rId35"/>
    <p:sldId id="585" r:id="rId36"/>
    <p:sldId id="570" r:id="rId37"/>
    <p:sldId id="561" r:id="rId38"/>
    <p:sldId id="399" r:id="rId39"/>
    <p:sldId id="37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273F"/>
    <a:srgbClr val="C4C9CF"/>
    <a:srgbClr val="949EA9"/>
    <a:srgbClr val="77E3E4"/>
    <a:srgbClr val="E7E9EC"/>
    <a:srgbClr val="FE015B"/>
    <a:srgbClr val="3CD7D9"/>
    <a:srgbClr val="FF7300"/>
    <a:srgbClr val="9E71FE"/>
    <a:srgbClr val="D4AF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4" autoAdjust="0"/>
    <p:restoredTop sz="93979" autoAdjust="0"/>
  </p:normalViewPr>
  <p:slideViewPr>
    <p:cSldViewPr snapToGrid="0" showGuides="1">
      <p:cViewPr varScale="1">
        <p:scale>
          <a:sx n="69" d="100"/>
          <a:sy n="69" d="100"/>
        </p:scale>
        <p:origin x="524" y="44"/>
      </p:cViewPr>
      <p:guideLst/>
    </p:cSldViewPr>
  </p:slideViewPr>
  <p:outlineViewPr>
    <p:cViewPr>
      <p:scale>
        <a:sx n="33" d="100"/>
        <a:sy n="33" d="100"/>
      </p:scale>
      <p:origin x="0" y="-1794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00" d="100"/>
          <a:sy n="100" d="100"/>
        </p:scale>
        <p:origin x="1624" y="-5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334695\Downloads\Branded%20Chart%20Template%20and%20Instructions%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1899670466732725E-2"/>
          <c:y val="9.5938660830330161E-2"/>
          <c:w val="0.83412618104035818"/>
          <c:h val="0.79473503378969734"/>
        </c:manualLayout>
      </c:layout>
      <c:lineChart>
        <c:grouping val="standard"/>
        <c:varyColors val="0"/>
        <c:ser>
          <c:idx val="1"/>
          <c:order val="1"/>
          <c:tx>
            <c:strRef>
              <c:f>'[8641651_1.xlsx]Figure 1'!$C$2</c:f>
              <c:strCache>
                <c:ptCount val="1"/>
                <c:pt idx="0">
                  <c:v>Realised annual price growth (3M moving average)</c:v>
                </c:pt>
              </c:strCache>
            </c:strRef>
          </c:tx>
          <c:spPr>
            <a:ln w="38100">
              <a:solidFill>
                <a:srgbClr val="FF7300"/>
              </a:solidFill>
              <a:prstDash val="solid"/>
            </a:ln>
          </c:spPr>
          <c:marker>
            <c:symbol val="none"/>
          </c:marker>
          <c:cat>
            <c:numRef>
              <c:f>'[8641651_1.xlsx]Figure 1'!$A$3:$A$83</c:f>
              <c:numCache>
                <c:formatCode>mmm\ yy</c:formatCode>
                <c:ptCount val="81"/>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formatCode="mmm\&#10;\ yy">
                  <c:v>43466</c:v>
                </c:pt>
                <c:pt idx="25" formatCode="mmm\&#10;\ yy">
                  <c:v>43497</c:v>
                </c:pt>
                <c:pt idx="26" formatCode="mmm\&#10;\ yy">
                  <c:v>43525</c:v>
                </c:pt>
                <c:pt idx="27" formatCode="mmm\&#10;\ yy">
                  <c:v>43556</c:v>
                </c:pt>
                <c:pt idx="28" formatCode="mmm\&#10;\ yy">
                  <c:v>43586</c:v>
                </c:pt>
                <c:pt idx="29" formatCode="mmm\&#10;\ yy">
                  <c:v>43617</c:v>
                </c:pt>
                <c:pt idx="30" formatCode="mmm\&#10;\ yy">
                  <c:v>43647</c:v>
                </c:pt>
                <c:pt idx="31" formatCode="mmm\&#10;\ yy">
                  <c:v>43678</c:v>
                </c:pt>
                <c:pt idx="32" formatCode="mmm\&#10;\ yy">
                  <c:v>43709</c:v>
                </c:pt>
                <c:pt idx="33" formatCode="mmm\&#10;\ yy">
                  <c:v>43739</c:v>
                </c:pt>
                <c:pt idx="34" formatCode="mmm\&#10;\ yy">
                  <c:v>43770</c:v>
                </c:pt>
                <c:pt idx="35" formatCode="mmm\&#10;\ yy">
                  <c:v>43800</c:v>
                </c:pt>
                <c:pt idx="36" formatCode="mmm\&#10;\ yy">
                  <c:v>43831</c:v>
                </c:pt>
                <c:pt idx="37" formatCode="mmm\&#10;\ yy">
                  <c:v>43862</c:v>
                </c:pt>
                <c:pt idx="38" formatCode="mmm\&#10;\ yy">
                  <c:v>43891</c:v>
                </c:pt>
                <c:pt idx="39" formatCode="mmm\&#10;\ yy">
                  <c:v>43922</c:v>
                </c:pt>
                <c:pt idx="40" formatCode="mmm\&#10;\ yy">
                  <c:v>43952</c:v>
                </c:pt>
                <c:pt idx="41" formatCode="mmm\&#10;\ yy">
                  <c:v>43983</c:v>
                </c:pt>
                <c:pt idx="42" formatCode="mmm\&#10;\ yy">
                  <c:v>44013</c:v>
                </c:pt>
                <c:pt idx="43" formatCode="mmm\&#10;\ yy">
                  <c:v>44044</c:v>
                </c:pt>
                <c:pt idx="44" formatCode="mmm\&#10;\ yy">
                  <c:v>44075</c:v>
                </c:pt>
                <c:pt idx="45" formatCode="mmm\&#10;\ yy">
                  <c:v>44105</c:v>
                </c:pt>
                <c:pt idx="46" formatCode="mmm\&#10;\ yy">
                  <c:v>44136</c:v>
                </c:pt>
                <c:pt idx="47" formatCode="mmm\&#10;\ yy">
                  <c:v>44166</c:v>
                </c:pt>
                <c:pt idx="48" formatCode="mmm\&#10;\ yy">
                  <c:v>44197</c:v>
                </c:pt>
                <c:pt idx="49" formatCode="mmm\&#10;\ yy">
                  <c:v>44228</c:v>
                </c:pt>
                <c:pt idx="50" formatCode="mmm\&#10;\ yy">
                  <c:v>44256</c:v>
                </c:pt>
                <c:pt idx="51" formatCode="mmm\&#10;\ yy">
                  <c:v>44287</c:v>
                </c:pt>
                <c:pt idx="52" formatCode="mmm\&#10;\ yy">
                  <c:v>44317</c:v>
                </c:pt>
                <c:pt idx="53" formatCode="mmm\&#10;\ yy">
                  <c:v>44348</c:v>
                </c:pt>
                <c:pt idx="54" formatCode="mmm\&#10;\ yy">
                  <c:v>44378</c:v>
                </c:pt>
                <c:pt idx="55" formatCode="mmm\&#10;\ yy">
                  <c:v>44409</c:v>
                </c:pt>
                <c:pt idx="56" formatCode="mmm\&#10;\ yy">
                  <c:v>44440</c:v>
                </c:pt>
                <c:pt idx="57" formatCode="mmm\&#10;\ yy">
                  <c:v>44470</c:v>
                </c:pt>
                <c:pt idx="58" formatCode="mmm\&#10;\ yy">
                  <c:v>44501</c:v>
                </c:pt>
                <c:pt idx="59" formatCode="mmm\&#10;\ yy">
                  <c:v>44531</c:v>
                </c:pt>
                <c:pt idx="60" formatCode="mmm\&#10;\ yy">
                  <c:v>44562</c:v>
                </c:pt>
                <c:pt idx="61" formatCode="mmm\&#10;\ yy">
                  <c:v>44593</c:v>
                </c:pt>
                <c:pt idx="62" formatCode="mmm\&#10;\ yy">
                  <c:v>44621</c:v>
                </c:pt>
                <c:pt idx="63" formatCode="mmm\&#10;\ yy">
                  <c:v>44652</c:v>
                </c:pt>
                <c:pt idx="64" formatCode="mmm\&#10;\ yy">
                  <c:v>44682</c:v>
                </c:pt>
                <c:pt idx="65" formatCode="mmm\&#10;\ yy">
                  <c:v>44713</c:v>
                </c:pt>
                <c:pt idx="66" formatCode="mmm\&#10;\ yy">
                  <c:v>44743</c:v>
                </c:pt>
                <c:pt idx="67" formatCode="mmm\&#10;\ yy">
                  <c:v>44774</c:v>
                </c:pt>
                <c:pt idx="68" formatCode="mmm\&#10;\ yy">
                  <c:v>44805</c:v>
                </c:pt>
                <c:pt idx="69" formatCode="mmm\&#10;\ yy">
                  <c:v>44835</c:v>
                </c:pt>
                <c:pt idx="70" formatCode="mmm\&#10;\ yy">
                  <c:v>44866</c:v>
                </c:pt>
                <c:pt idx="71" formatCode="mmm\&#10;\ yy">
                  <c:v>44896</c:v>
                </c:pt>
                <c:pt idx="72" formatCode="mmm\&#10;\ yy">
                  <c:v>44927</c:v>
                </c:pt>
                <c:pt idx="73" formatCode="mmm\&#10;\ yy">
                  <c:v>44958</c:v>
                </c:pt>
                <c:pt idx="74" formatCode="mmm\&#10;\ yy">
                  <c:v>44986</c:v>
                </c:pt>
                <c:pt idx="75" formatCode="mmm\&#10;\ yy">
                  <c:v>45017</c:v>
                </c:pt>
                <c:pt idx="76" formatCode="mmm\&#10;\ yy">
                  <c:v>45047</c:v>
                </c:pt>
                <c:pt idx="77" formatCode="mmm\&#10;\ yy">
                  <c:v>45078</c:v>
                </c:pt>
                <c:pt idx="78" formatCode="mmm\&#10;\ yy">
                  <c:v>45108</c:v>
                </c:pt>
                <c:pt idx="79" formatCode="mmm\&#10;\ yy">
                  <c:v>45139</c:v>
                </c:pt>
                <c:pt idx="80" formatCode="mmm\&#10;\ yy">
                  <c:v>45170</c:v>
                </c:pt>
              </c:numCache>
            </c:numRef>
          </c:cat>
          <c:val>
            <c:numRef>
              <c:f>'[8641651_1.xlsx]Figure 1'!$C$3:$C$83</c:f>
              <c:numCache>
                <c:formatCode>0.00</c:formatCode>
                <c:ptCount val="81"/>
                <c:pt idx="0">
                  <c:v>2.6461429999999999</c:v>
                </c:pt>
                <c:pt idx="1">
                  <c:v>2.6353659999999999</c:v>
                </c:pt>
                <c:pt idx="2">
                  <c:v>2.5101300000000002</c:v>
                </c:pt>
                <c:pt idx="3">
                  <c:v>2.7624870000000001</c:v>
                </c:pt>
                <c:pt idx="4">
                  <c:v>2.8837579999999998</c:v>
                </c:pt>
                <c:pt idx="5">
                  <c:v>3.1010680000000002</c:v>
                </c:pt>
                <c:pt idx="6">
                  <c:v>2.914466</c:v>
                </c:pt>
                <c:pt idx="7">
                  <c:v>3.1378499999999998</c:v>
                </c:pt>
                <c:pt idx="8">
                  <c:v>3.092762</c:v>
                </c:pt>
                <c:pt idx="9">
                  <c:v>2.8162319999999998</c:v>
                </c:pt>
                <c:pt idx="10">
                  <c:v>2.73875</c:v>
                </c:pt>
                <c:pt idx="11">
                  <c:v>2.880868</c:v>
                </c:pt>
                <c:pt idx="12">
                  <c:v>2.9512900000000002</c:v>
                </c:pt>
                <c:pt idx="13">
                  <c:v>2.9822489999999999</c:v>
                </c:pt>
                <c:pt idx="14">
                  <c:v>2.8524880000000001</c:v>
                </c:pt>
                <c:pt idx="15">
                  <c:v>2.9363519999999999</c:v>
                </c:pt>
                <c:pt idx="16">
                  <c:v>2.768408</c:v>
                </c:pt>
                <c:pt idx="17">
                  <c:v>2.8388469999999999</c:v>
                </c:pt>
                <c:pt idx="18">
                  <c:v>2.6618560000000002</c:v>
                </c:pt>
                <c:pt idx="19">
                  <c:v>2.6283129999999999</c:v>
                </c:pt>
                <c:pt idx="20">
                  <c:v>2.5086400000000002</c:v>
                </c:pt>
                <c:pt idx="21">
                  <c:v>2.4339819999999999</c:v>
                </c:pt>
                <c:pt idx="22">
                  <c:v>2.5162840000000002</c:v>
                </c:pt>
                <c:pt idx="23">
                  <c:v>2.448642</c:v>
                </c:pt>
                <c:pt idx="24">
                  <c:v>2.5327809999999999</c:v>
                </c:pt>
                <c:pt idx="25">
                  <c:v>2.4191199999999999</c:v>
                </c:pt>
                <c:pt idx="26">
                  <c:v>2.4774600000000002</c:v>
                </c:pt>
                <c:pt idx="27">
                  <c:v>2.4990920000000001</c:v>
                </c:pt>
                <c:pt idx="28">
                  <c:v>2.3615219999999999</c:v>
                </c:pt>
                <c:pt idx="29">
                  <c:v>2.4619200000000001</c:v>
                </c:pt>
                <c:pt idx="30">
                  <c:v>2.256437</c:v>
                </c:pt>
                <c:pt idx="31">
                  <c:v>2.2964690000000001</c:v>
                </c:pt>
                <c:pt idx="32">
                  <c:v>2.1558009999999999</c:v>
                </c:pt>
                <c:pt idx="33">
                  <c:v>2.066576</c:v>
                </c:pt>
                <c:pt idx="34">
                  <c:v>2.0501299999999998</c:v>
                </c:pt>
                <c:pt idx="35">
                  <c:v>1.9589479999999999</c:v>
                </c:pt>
                <c:pt idx="36">
                  <c:v>1.982893</c:v>
                </c:pt>
                <c:pt idx="37">
                  <c:v>1.9492940000000001</c:v>
                </c:pt>
                <c:pt idx="38">
                  <c:v>1.892808</c:v>
                </c:pt>
                <c:pt idx="39">
                  <c:v>1.8240179999999999</c:v>
                </c:pt>
                <c:pt idx="40">
                  <c:v>1.812905</c:v>
                </c:pt>
                <c:pt idx="41">
                  <c:v>1.600239</c:v>
                </c:pt>
                <c:pt idx="42">
                  <c:v>1.4371080000000001</c:v>
                </c:pt>
                <c:pt idx="43">
                  <c:v>1.210302</c:v>
                </c:pt>
                <c:pt idx="44">
                  <c:v>1.296673</c:v>
                </c:pt>
                <c:pt idx="45">
                  <c:v>1.675408</c:v>
                </c:pt>
                <c:pt idx="46">
                  <c:v>1.8792070000000001</c:v>
                </c:pt>
                <c:pt idx="47">
                  <c:v>1.680706</c:v>
                </c:pt>
                <c:pt idx="48">
                  <c:v>1.456</c:v>
                </c:pt>
                <c:pt idx="49">
                  <c:v>1.5850470000000001</c:v>
                </c:pt>
                <c:pt idx="50">
                  <c:v>1.852133</c:v>
                </c:pt>
                <c:pt idx="51">
                  <c:v>2.168285</c:v>
                </c:pt>
                <c:pt idx="52">
                  <c:v>2.4246720000000002</c:v>
                </c:pt>
                <c:pt idx="53">
                  <c:v>2.9166850000000002</c:v>
                </c:pt>
                <c:pt idx="54">
                  <c:v>3.2439399999999998</c:v>
                </c:pt>
                <c:pt idx="55">
                  <c:v>3.4451550000000002</c:v>
                </c:pt>
                <c:pt idx="56">
                  <c:v>3.9157350000000002</c:v>
                </c:pt>
                <c:pt idx="57">
                  <c:v>4.46896</c:v>
                </c:pt>
                <c:pt idx="58">
                  <c:v>4.92483</c:v>
                </c:pt>
                <c:pt idx="59">
                  <c:v>5.2404419999999998</c:v>
                </c:pt>
                <c:pt idx="60">
                  <c:v>5.2411960000000004</c:v>
                </c:pt>
                <c:pt idx="61">
                  <c:v>5.3885560000000003</c:v>
                </c:pt>
                <c:pt idx="62">
                  <c:v>5.8404629999999997</c:v>
                </c:pt>
                <c:pt idx="63">
                  <c:v>6.2000919999999997</c:v>
                </c:pt>
                <c:pt idx="64">
                  <c:v>6.8744019999999999</c:v>
                </c:pt>
                <c:pt idx="65">
                  <c:v>7.0759220000000003</c:v>
                </c:pt>
                <c:pt idx="66">
                  <c:v>7.5597000000000003</c:v>
                </c:pt>
                <c:pt idx="67">
                  <c:v>7.6759069999999996</c:v>
                </c:pt>
                <c:pt idx="68">
                  <c:v>7.6653560000000001</c:v>
                </c:pt>
                <c:pt idx="69">
                  <c:v>7.5993719999999998</c:v>
                </c:pt>
                <c:pt idx="70">
                  <c:v>7.4564149999999998</c:v>
                </c:pt>
                <c:pt idx="71">
                  <c:v>7.833456</c:v>
                </c:pt>
                <c:pt idx="72">
                  <c:v>7.8796220000000003</c:v>
                </c:pt>
                <c:pt idx="73">
                  <c:v>8.0803999999999991</c:v>
                </c:pt>
                <c:pt idx="74">
                  <c:v>7.8442610000000004</c:v>
                </c:pt>
                <c:pt idx="75">
                  <c:v>7.6970200000000002</c:v>
                </c:pt>
                <c:pt idx="76">
                  <c:v>7.6207380000000002</c:v>
                </c:pt>
                <c:pt idx="77">
                  <c:v>7.3162520000000004</c:v>
                </c:pt>
                <c:pt idx="78">
                  <c:v>7.4370000000000003</c:v>
                </c:pt>
                <c:pt idx="79">
                  <c:v>7.4009999999999998</c:v>
                </c:pt>
                <c:pt idx="80">
                  <c:v>7.4</c:v>
                </c:pt>
              </c:numCache>
            </c:numRef>
          </c:val>
          <c:smooth val="0"/>
          <c:extLst>
            <c:ext xmlns:c16="http://schemas.microsoft.com/office/drawing/2014/chart" uri="{C3380CC4-5D6E-409C-BE32-E72D297353CC}">
              <c16:uniqueId val="{00000000-DF4C-48DE-9545-57E46D9E4AB0}"/>
            </c:ext>
          </c:extLst>
        </c:ser>
        <c:dLbls>
          <c:showLegendKey val="0"/>
          <c:showVal val="0"/>
          <c:showCatName val="0"/>
          <c:showSerName val="0"/>
          <c:showPercent val="0"/>
          <c:showBubbleSize val="0"/>
        </c:dLbls>
        <c:marker val="1"/>
        <c:smooth val="0"/>
        <c:axId val="2112861536"/>
        <c:axId val="2112864448"/>
      </c:lineChart>
      <c:lineChart>
        <c:grouping val="standard"/>
        <c:varyColors val="0"/>
        <c:ser>
          <c:idx val="0"/>
          <c:order val="0"/>
          <c:tx>
            <c:strRef>
              <c:f>'[8641651_1.xlsx]Figure 1'!$B$2</c:f>
              <c:strCache>
                <c:ptCount val="1"/>
                <c:pt idx="0">
                  <c:v>Realised annual price growth </c:v>
                </c:pt>
              </c:strCache>
            </c:strRef>
          </c:tx>
          <c:spPr>
            <a:ln w="38100" cap="sq">
              <a:solidFill>
                <a:schemeClr val="accent2"/>
              </a:solidFill>
              <a:prstDash val="sysDot"/>
            </a:ln>
          </c:spPr>
          <c:marker>
            <c:symbol val="none"/>
          </c:marker>
          <c:cat>
            <c:numRef>
              <c:f>'[8641651_1.xlsx]Figure 1'!$A$3:$A$83</c:f>
              <c:numCache>
                <c:formatCode>mmm\ yy</c:formatCode>
                <c:ptCount val="81"/>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formatCode="mmm\&#10;\ yy">
                  <c:v>43466</c:v>
                </c:pt>
                <c:pt idx="25" formatCode="mmm\&#10;\ yy">
                  <c:v>43497</c:v>
                </c:pt>
                <c:pt idx="26" formatCode="mmm\&#10;\ yy">
                  <c:v>43525</c:v>
                </c:pt>
                <c:pt idx="27" formatCode="mmm\&#10;\ yy">
                  <c:v>43556</c:v>
                </c:pt>
                <c:pt idx="28" formatCode="mmm\&#10;\ yy">
                  <c:v>43586</c:v>
                </c:pt>
                <c:pt idx="29" formatCode="mmm\&#10;\ yy">
                  <c:v>43617</c:v>
                </c:pt>
                <c:pt idx="30" formatCode="mmm\&#10;\ yy">
                  <c:v>43647</c:v>
                </c:pt>
                <c:pt idx="31" formatCode="mmm\&#10;\ yy">
                  <c:v>43678</c:v>
                </c:pt>
                <c:pt idx="32" formatCode="mmm\&#10;\ yy">
                  <c:v>43709</c:v>
                </c:pt>
                <c:pt idx="33" formatCode="mmm\&#10;\ yy">
                  <c:v>43739</c:v>
                </c:pt>
                <c:pt idx="34" formatCode="mmm\&#10;\ yy">
                  <c:v>43770</c:v>
                </c:pt>
                <c:pt idx="35" formatCode="mmm\&#10;\ yy">
                  <c:v>43800</c:v>
                </c:pt>
                <c:pt idx="36" formatCode="mmm\&#10;\ yy">
                  <c:v>43831</c:v>
                </c:pt>
                <c:pt idx="37" formatCode="mmm\&#10;\ yy">
                  <c:v>43862</c:v>
                </c:pt>
                <c:pt idx="38" formatCode="mmm\&#10;\ yy">
                  <c:v>43891</c:v>
                </c:pt>
                <c:pt idx="39" formatCode="mmm\&#10;\ yy">
                  <c:v>43922</c:v>
                </c:pt>
                <c:pt idx="40" formatCode="mmm\&#10;\ yy">
                  <c:v>43952</c:v>
                </c:pt>
                <c:pt idx="41" formatCode="mmm\&#10;\ yy">
                  <c:v>43983</c:v>
                </c:pt>
                <c:pt idx="42" formatCode="mmm\&#10;\ yy">
                  <c:v>44013</c:v>
                </c:pt>
                <c:pt idx="43" formatCode="mmm\&#10;\ yy">
                  <c:v>44044</c:v>
                </c:pt>
                <c:pt idx="44" formatCode="mmm\&#10;\ yy">
                  <c:v>44075</c:v>
                </c:pt>
                <c:pt idx="45" formatCode="mmm\&#10;\ yy">
                  <c:v>44105</c:v>
                </c:pt>
                <c:pt idx="46" formatCode="mmm\&#10;\ yy">
                  <c:v>44136</c:v>
                </c:pt>
                <c:pt idx="47" formatCode="mmm\&#10;\ yy">
                  <c:v>44166</c:v>
                </c:pt>
                <c:pt idx="48" formatCode="mmm\&#10;\ yy">
                  <c:v>44197</c:v>
                </c:pt>
                <c:pt idx="49" formatCode="mmm\&#10;\ yy">
                  <c:v>44228</c:v>
                </c:pt>
                <c:pt idx="50" formatCode="mmm\&#10;\ yy">
                  <c:v>44256</c:v>
                </c:pt>
                <c:pt idx="51" formatCode="mmm\&#10;\ yy">
                  <c:v>44287</c:v>
                </c:pt>
                <c:pt idx="52" formatCode="mmm\&#10;\ yy">
                  <c:v>44317</c:v>
                </c:pt>
                <c:pt idx="53" formatCode="mmm\&#10;\ yy">
                  <c:v>44348</c:v>
                </c:pt>
                <c:pt idx="54" formatCode="mmm\&#10;\ yy">
                  <c:v>44378</c:v>
                </c:pt>
                <c:pt idx="55" formatCode="mmm\&#10;\ yy">
                  <c:v>44409</c:v>
                </c:pt>
                <c:pt idx="56" formatCode="mmm\&#10;\ yy">
                  <c:v>44440</c:v>
                </c:pt>
                <c:pt idx="57" formatCode="mmm\&#10;\ yy">
                  <c:v>44470</c:v>
                </c:pt>
                <c:pt idx="58" formatCode="mmm\&#10;\ yy">
                  <c:v>44501</c:v>
                </c:pt>
                <c:pt idx="59" formatCode="mmm\&#10;\ yy">
                  <c:v>44531</c:v>
                </c:pt>
                <c:pt idx="60" formatCode="mmm\&#10;\ yy">
                  <c:v>44562</c:v>
                </c:pt>
                <c:pt idx="61" formatCode="mmm\&#10;\ yy">
                  <c:v>44593</c:v>
                </c:pt>
                <c:pt idx="62" formatCode="mmm\&#10;\ yy">
                  <c:v>44621</c:v>
                </c:pt>
                <c:pt idx="63" formatCode="mmm\&#10;\ yy">
                  <c:v>44652</c:v>
                </c:pt>
                <c:pt idx="64" formatCode="mmm\&#10;\ yy">
                  <c:v>44682</c:v>
                </c:pt>
                <c:pt idx="65" formatCode="mmm\&#10;\ yy">
                  <c:v>44713</c:v>
                </c:pt>
                <c:pt idx="66" formatCode="mmm\&#10;\ yy">
                  <c:v>44743</c:v>
                </c:pt>
                <c:pt idx="67" formatCode="mmm\&#10;\ yy">
                  <c:v>44774</c:v>
                </c:pt>
                <c:pt idx="68" formatCode="mmm\&#10;\ yy">
                  <c:v>44805</c:v>
                </c:pt>
                <c:pt idx="69" formatCode="mmm\&#10;\ yy">
                  <c:v>44835</c:v>
                </c:pt>
                <c:pt idx="70" formatCode="mmm\&#10;\ yy">
                  <c:v>44866</c:v>
                </c:pt>
                <c:pt idx="71" formatCode="mmm\&#10;\ yy">
                  <c:v>44896</c:v>
                </c:pt>
                <c:pt idx="72" formatCode="mmm\&#10;\ yy">
                  <c:v>44927</c:v>
                </c:pt>
                <c:pt idx="73" formatCode="mmm\&#10;\ yy">
                  <c:v>44958</c:v>
                </c:pt>
                <c:pt idx="74" formatCode="mmm\&#10;\ yy">
                  <c:v>44986</c:v>
                </c:pt>
                <c:pt idx="75" formatCode="mmm\&#10;\ yy">
                  <c:v>45017</c:v>
                </c:pt>
                <c:pt idx="76" formatCode="mmm\&#10;\ yy">
                  <c:v>45047</c:v>
                </c:pt>
                <c:pt idx="77" formatCode="mmm\&#10;\ yy">
                  <c:v>45078</c:v>
                </c:pt>
                <c:pt idx="78" formatCode="mmm\&#10;\ yy">
                  <c:v>45108</c:v>
                </c:pt>
                <c:pt idx="79" formatCode="mmm\&#10;\ yy">
                  <c:v>45139</c:v>
                </c:pt>
                <c:pt idx="80" formatCode="mmm\&#10;\ yy">
                  <c:v>45170</c:v>
                </c:pt>
              </c:numCache>
            </c:numRef>
          </c:cat>
          <c:val>
            <c:numRef>
              <c:f>'[8641651_1.xlsx]Figure 1'!$B$3:$B$83</c:f>
              <c:numCache>
                <c:formatCode>0.00</c:formatCode>
                <c:ptCount val="81"/>
                <c:pt idx="0">
                  <c:v>3.4855616</c:v>
                </c:pt>
                <c:pt idx="1">
                  <c:v>2.0365562000000001</c:v>
                </c:pt>
                <c:pt idx="2">
                  <c:v>2.0082719</c:v>
                </c:pt>
                <c:pt idx="3">
                  <c:v>4.2426342000000004</c:v>
                </c:pt>
                <c:pt idx="4">
                  <c:v>2.4003675000000002</c:v>
                </c:pt>
                <c:pt idx="5">
                  <c:v>2.6602006999999999</c:v>
                </c:pt>
                <c:pt idx="6">
                  <c:v>3.6828287999999998</c:v>
                </c:pt>
                <c:pt idx="7">
                  <c:v>3.0705198</c:v>
                </c:pt>
                <c:pt idx="8">
                  <c:v>2.5249362999999998</c:v>
                </c:pt>
                <c:pt idx="9">
                  <c:v>2.8532415000000002</c:v>
                </c:pt>
                <c:pt idx="10">
                  <c:v>2.8380711000000001</c:v>
                </c:pt>
                <c:pt idx="11">
                  <c:v>2.9512904999999998</c:v>
                </c:pt>
                <c:pt idx="12">
                  <c:v>3.0645098000000002</c:v>
                </c:pt>
                <c:pt idx="13">
                  <c:v>2.9309474</c:v>
                </c:pt>
                <c:pt idx="14">
                  <c:v>2.5620067999999998</c:v>
                </c:pt>
                <c:pt idx="15">
                  <c:v>3.316103</c:v>
                </c:pt>
                <c:pt idx="16">
                  <c:v>2.4271136000000002</c:v>
                </c:pt>
                <c:pt idx="17">
                  <c:v>2.7733237000000002</c:v>
                </c:pt>
                <c:pt idx="18">
                  <c:v>2.7851319999999999</c:v>
                </c:pt>
                <c:pt idx="19">
                  <c:v>2.3264833999999999</c:v>
                </c:pt>
                <c:pt idx="20">
                  <c:v>2.4143043999999998</c:v>
                </c:pt>
                <c:pt idx="21">
                  <c:v>2.5611573000000001</c:v>
                </c:pt>
                <c:pt idx="22">
                  <c:v>2.5733914000000002</c:v>
                </c:pt>
                <c:pt idx="23">
                  <c:v>2.2113767000000002</c:v>
                </c:pt>
                <c:pt idx="24">
                  <c:v>2.813574</c:v>
                </c:pt>
                <c:pt idx="25">
                  <c:v>2.2324090999999999</c:v>
                </c:pt>
                <c:pt idx="26">
                  <c:v>2.3863973999999999</c:v>
                </c:pt>
                <c:pt idx="27">
                  <c:v>2.8784700999999999</c:v>
                </c:pt>
                <c:pt idx="28">
                  <c:v>1.8196975</c:v>
                </c:pt>
                <c:pt idx="29">
                  <c:v>2.6875939999999998</c:v>
                </c:pt>
                <c:pt idx="30">
                  <c:v>2.262019</c:v>
                </c:pt>
                <c:pt idx="31">
                  <c:v>1.9397956000000001</c:v>
                </c:pt>
                <c:pt idx="32">
                  <c:v>2.2655873</c:v>
                </c:pt>
                <c:pt idx="33">
                  <c:v>1.9943466000000001</c:v>
                </c:pt>
                <c:pt idx="34">
                  <c:v>1.8904570000000001</c:v>
                </c:pt>
                <c:pt idx="35">
                  <c:v>1.9920419</c:v>
                </c:pt>
                <c:pt idx="36">
                  <c:v>2.0661806999999999</c:v>
                </c:pt>
                <c:pt idx="37">
                  <c:v>1.7896596</c:v>
                </c:pt>
                <c:pt idx="38">
                  <c:v>1.8225833</c:v>
                </c:pt>
                <c:pt idx="39">
                  <c:v>1.8598109</c:v>
                </c:pt>
                <c:pt idx="40">
                  <c:v>1.7563211999999999</c:v>
                </c:pt>
                <c:pt idx="41">
                  <c:v>1.1845862</c:v>
                </c:pt>
                <c:pt idx="42">
                  <c:v>1.3704162</c:v>
                </c:pt>
                <c:pt idx="43">
                  <c:v>1.0759030000000001</c:v>
                </c:pt>
                <c:pt idx="44">
                  <c:v>1.4436998000000001</c:v>
                </c:pt>
                <c:pt idx="45">
                  <c:v>2.5066212000000001</c:v>
                </c:pt>
                <c:pt idx="46">
                  <c:v>1.6873008</c:v>
                </c:pt>
                <c:pt idx="47">
                  <c:v>0.84819701999999997</c:v>
                </c:pt>
                <c:pt idx="48">
                  <c:v>1.8325016999999999</c:v>
                </c:pt>
                <c:pt idx="49">
                  <c:v>2.0744432000000002</c:v>
                </c:pt>
                <c:pt idx="50">
                  <c:v>1.6494555</c:v>
                </c:pt>
                <c:pt idx="51">
                  <c:v>2.7809561</c:v>
                </c:pt>
                <c:pt idx="52">
                  <c:v>2.8436056000000001</c:v>
                </c:pt>
                <c:pt idx="53">
                  <c:v>3.1254936999999998</c:v>
                </c:pt>
                <c:pt idx="54">
                  <c:v>3.7627217000000002</c:v>
                </c:pt>
                <c:pt idx="55">
                  <c:v>3.4472499999999999</c:v>
                </c:pt>
                <c:pt idx="56">
                  <c:v>4.5372323999999997</c:v>
                </c:pt>
                <c:pt idx="57">
                  <c:v>5.4223971000000004</c:v>
                </c:pt>
                <c:pt idx="58">
                  <c:v>4.8148605</c:v>
                </c:pt>
                <c:pt idx="59">
                  <c:v>5.4840685000000002</c:v>
                </c:pt>
                <c:pt idx="60">
                  <c:v>5.4246578000000003</c:v>
                </c:pt>
                <c:pt idx="61">
                  <c:v>5.2569426999999997</c:v>
                </c:pt>
                <c:pt idx="62">
                  <c:v>6.8397876000000002</c:v>
                </c:pt>
                <c:pt idx="63">
                  <c:v>6.5035447</c:v>
                </c:pt>
                <c:pt idx="64">
                  <c:v>7.2798733000000002</c:v>
                </c:pt>
                <c:pt idx="65">
                  <c:v>7.4443484</c:v>
                </c:pt>
                <c:pt idx="66">
                  <c:v>7.9548791999999997</c:v>
                </c:pt>
                <c:pt idx="67">
                  <c:v>7.6284929999999997</c:v>
                </c:pt>
                <c:pt idx="68">
                  <c:v>7.4126944000000003</c:v>
                </c:pt>
                <c:pt idx="69">
                  <c:v>7.7569302000000002</c:v>
                </c:pt>
                <c:pt idx="70">
                  <c:v>7.1996199000000001</c:v>
                </c:pt>
                <c:pt idx="71">
                  <c:v>8.5438186999999992</c:v>
                </c:pt>
                <c:pt idx="72">
                  <c:v>7.8954263999999998</c:v>
                </c:pt>
                <c:pt idx="73">
                  <c:v>7.8019537999999997</c:v>
                </c:pt>
                <c:pt idx="74">
                  <c:v>7.8354029000000001</c:v>
                </c:pt>
                <c:pt idx="75">
                  <c:v>7.4537018000000002</c:v>
                </c:pt>
                <c:pt idx="76">
                  <c:v>7.5731074999999999</c:v>
                </c:pt>
                <c:pt idx="77">
                  <c:v>6.9219473999999996</c:v>
                </c:pt>
                <c:pt idx="78">
                  <c:v>7.8170000000000002</c:v>
                </c:pt>
                <c:pt idx="79">
                  <c:v>7.4630000000000001</c:v>
                </c:pt>
                <c:pt idx="80">
                  <c:v>6.92</c:v>
                </c:pt>
              </c:numCache>
            </c:numRef>
          </c:val>
          <c:smooth val="0"/>
          <c:extLst>
            <c:ext xmlns:c16="http://schemas.microsoft.com/office/drawing/2014/chart" uri="{C3380CC4-5D6E-409C-BE32-E72D297353CC}">
              <c16:uniqueId val="{00000001-DF4C-48DE-9545-57E46D9E4AB0}"/>
            </c:ext>
          </c:extLst>
        </c:ser>
        <c:ser>
          <c:idx val="2"/>
          <c:order val="2"/>
          <c:tx>
            <c:strRef>
              <c:f>'[8641651_1.xlsx]Figure 1'!$D$2</c:f>
              <c:strCache>
                <c:ptCount val="1"/>
                <c:pt idx="0">
                  <c:v>Expected price growth (12 months forward)</c:v>
                </c:pt>
              </c:strCache>
            </c:strRef>
          </c:tx>
          <c:spPr>
            <a:ln w="38100">
              <a:solidFill>
                <a:schemeClr val="accent1"/>
              </a:solidFill>
              <a:prstDash val="sysDot"/>
            </a:ln>
          </c:spPr>
          <c:marker>
            <c:symbol val="none"/>
          </c:marker>
          <c:cat>
            <c:numRef>
              <c:f>'[8641651_1.xlsx]Figure 1'!$A$3:$A$83</c:f>
              <c:numCache>
                <c:formatCode>mmm\ yy</c:formatCode>
                <c:ptCount val="81"/>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formatCode="mmm\&#10;\ yy">
                  <c:v>43466</c:v>
                </c:pt>
                <c:pt idx="25" formatCode="mmm\&#10;\ yy">
                  <c:v>43497</c:v>
                </c:pt>
                <c:pt idx="26" formatCode="mmm\&#10;\ yy">
                  <c:v>43525</c:v>
                </c:pt>
                <c:pt idx="27" formatCode="mmm\&#10;\ yy">
                  <c:v>43556</c:v>
                </c:pt>
                <c:pt idx="28" formatCode="mmm\&#10;\ yy">
                  <c:v>43586</c:v>
                </c:pt>
                <c:pt idx="29" formatCode="mmm\&#10;\ yy">
                  <c:v>43617</c:v>
                </c:pt>
                <c:pt idx="30" formatCode="mmm\&#10;\ yy">
                  <c:v>43647</c:v>
                </c:pt>
                <c:pt idx="31" formatCode="mmm\&#10;\ yy">
                  <c:v>43678</c:v>
                </c:pt>
                <c:pt idx="32" formatCode="mmm\&#10;\ yy">
                  <c:v>43709</c:v>
                </c:pt>
                <c:pt idx="33" formatCode="mmm\&#10;\ yy">
                  <c:v>43739</c:v>
                </c:pt>
                <c:pt idx="34" formatCode="mmm\&#10;\ yy">
                  <c:v>43770</c:v>
                </c:pt>
                <c:pt idx="35" formatCode="mmm\&#10;\ yy">
                  <c:v>43800</c:v>
                </c:pt>
                <c:pt idx="36" formatCode="mmm\&#10;\ yy">
                  <c:v>43831</c:v>
                </c:pt>
                <c:pt idx="37" formatCode="mmm\&#10;\ yy">
                  <c:v>43862</c:v>
                </c:pt>
                <c:pt idx="38" formatCode="mmm\&#10;\ yy">
                  <c:v>43891</c:v>
                </c:pt>
                <c:pt idx="39" formatCode="mmm\&#10;\ yy">
                  <c:v>43922</c:v>
                </c:pt>
                <c:pt idx="40" formatCode="mmm\&#10;\ yy">
                  <c:v>43952</c:v>
                </c:pt>
                <c:pt idx="41" formatCode="mmm\&#10;\ yy">
                  <c:v>43983</c:v>
                </c:pt>
                <c:pt idx="42" formatCode="mmm\&#10;\ yy">
                  <c:v>44013</c:v>
                </c:pt>
                <c:pt idx="43" formatCode="mmm\&#10;\ yy">
                  <c:v>44044</c:v>
                </c:pt>
                <c:pt idx="44" formatCode="mmm\&#10;\ yy">
                  <c:v>44075</c:v>
                </c:pt>
                <c:pt idx="45" formatCode="mmm\&#10;\ yy">
                  <c:v>44105</c:v>
                </c:pt>
                <c:pt idx="46" formatCode="mmm\&#10;\ yy">
                  <c:v>44136</c:v>
                </c:pt>
                <c:pt idx="47" formatCode="mmm\&#10;\ yy">
                  <c:v>44166</c:v>
                </c:pt>
                <c:pt idx="48" formatCode="mmm\&#10;\ yy">
                  <c:v>44197</c:v>
                </c:pt>
                <c:pt idx="49" formatCode="mmm\&#10;\ yy">
                  <c:v>44228</c:v>
                </c:pt>
                <c:pt idx="50" formatCode="mmm\&#10;\ yy">
                  <c:v>44256</c:v>
                </c:pt>
                <c:pt idx="51" formatCode="mmm\&#10;\ yy">
                  <c:v>44287</c:v>
                </c:pt>
                <c:pt idx="52" formatCode="mmm\&#10;\ yy">
                  <c:v>44317</c:v>
                </c:pt>
                <c:pt idx="53" formatCode="mmm\&#10;\ yy">
                  <c:v>44348</c:v>
                </c:pt>
                <c:pt idx="54" formatCode="mmm\&#10;\ yy">
                  <c:v>44378</c:v>
                </c:pt>
                <c:pt idx="55" formatCode="mmm\&#10;\ yy">
                  <c:v>44409</c:v>
                </c:pt>
                <c:pt idx="56" formatCode="mmm\&#10;\ yy">
                  <c:v>44440</c:v>
                </c:pt>
                <c:pt idx="57" formatCode="mmm\&#10;\ yy">
                  <c:v>44470</c:v>
                </c:pt>
                <c:pt idx="58" formatCode="mmm\&#10;\ yy">
                  <c:v>44501</c:v>
                </c:pt>
                <c:pt idx="59" formatCode="mmm\&#10;\ yy">
                  <c:v>44531</c:v>
                </c:pt>
                <c:pt idx="60" formatCode="mmm\&#10;\ yy">
                  <c:v>44562</c:v>
                </c:pt>
                <c:pt idx="61" formatCode="mmm\&#10;\ yy">
                  <c:v>44593</c:v>
                </c:pt>
                <c:pt idx="62" formatCode="mmm\&#10;\ yy">
                  <c:v>44621</c:v>
                </c:pt>
                <c:pt idx="63" formatCode="mmm\&#10;\ yy">
                  <c:v>44652</c:v>
                </c:pt>
                <c:pt idx="64" formatCode="mmm\&#10;\ yy">
                  <c:v>44682</c:v>
                </c:pt>
                <c:pt idx="65" formatCode="mmm\&#10;\ yy">
                  <c:v>44713</c:v>
                </c:pt>
                <c:pt idx="66" formatCode="mmm\&#10;\ yy">
                  <c:v>44743</c:v>
                </c:pt>
                <c:pt idx="67" formatCode="mmm\&#10;\ yy">
                  <c:v>44774</c:v>
                </c:pt>
                <c:pt idx="68" formatCode="mmm\&#10;\ yy">
                  <c:v>44805</c:v>
                </c:pt>
                <c:pt idx="69" formatCode="mmm\&#10;\ yy">
                  <c:v>44835</c:v>
                </c:pt>
                <c:pt idx="70" formatCode="mmm\&#10;\ yy">
                  <c:v>44866</c:v>
                </c:pt>
                <c:pt idx="71" formatCode="mmm\&#10;\ yy">
                  <c:v>44896</c:v>
                </c:pt>
                <c:pt idx="72" formatCode="mmm\&#10;\ yy">
                  <c:v>44927</c:v>
                </c:pt>
                <c:pt idx="73" formatCode="mmm\&#10;\ yy">
                  <c:v>44958</c:v>
                </c:pt>
                <c:pt idx="74" formatCode="mmm\&#10;\ yy">
                  <c:v>44986</c:v>
                </c:pt>
                <c:pt idx="75" formatCode="mmm\&#10;\ yy">
                  <c:v>45017</c:v>
                </c:pt>
                <c:pt idx="76" formatCode="mmm\&#10;\ yy">
                  <c:v>45047</c:v>
                </c:pt>
                <c:pt idx="77" formatCode="mmm\&#10;\ yy">
                  <c:v>45078</c:v>
                </c:pt>
                <c:pt idx="78" formatCode="mmm\&#10;\ yy">
                  <c:v>45108</c:v>
                </c:pt>
                <c:pt idx="79" formatCode="mmm\&#10;\ yy">
                  <c:v>45139</c:v>
                </c:pt>
                <c:pt idx="80" formatCode="mmm\&#10;\ yy">
                  <c:v>45170</c:v>
                </c:pt>
              </c:numCache>
            </c:numRef>
          </c:cat>
          <c:val>
            <c:numRef>
              <c:f>'[8641651_1.xlsx]Figure 1'!$D$3:$D$83</c:f>
              <c:numCache>
                <c:formatCode>0.00</c:formatCode>
                <c:ptCount val="81"/>
                <c:pt idx="0">
                  <c:v>3.3343530000000001</c:v>
                </c:pt>
                <c:pt idx="1">
                  <c:v>2.762683</c:v>
                </c:pt>
                <c:pt idx="2">
                  <c:v>2.2817780000000001</c:v>
                </c:pt>
                <c:pt idx="3">
                  <c:v>3.2904080000000002</c:v>
                </c:pt>
                <c:pt idx="4">
                  <c:v>2.4330989999999999</c:v>
                </c:pt>
                <c:pt idx="5">
                  <c:v>2.0744310000000001</c:v>
                </c:pt>
                <c:pt idx="6">
                  <c:v>2.8311470000000001</c:v>
                </c:pt>
                <c:pt idx="7">
                  <c:v>2.4552070000000001</c:v>
                </c:pt>
                <c:pt idx="8">
                  <c:v>2.3937710000000001</c:v>
                </c:pt>
                <c:pt idx="9">
                  <c:v>2.5810110000000002</c:v>
                </c:pt>
                <c:pt idx="10">
                  <c:v>2.4089299999999998</c:v>
                </c:pt>
                <c:pt idx="11">
                  <c:v>2.444207</c:v>
                </c:pt>
                <c:pt idx="12">
                  <c:v>2.4794849999999999</c:v>
                </c:pt>
                <c:pt idx="13">
                  <c:v>2.4003540000000001</c:v>
                </c:pt>
                <c:pt idx="14">
                  <c:v>2.1353949999999999</c:v>
                </c:pt>
                <c:pt idx="15">
                  <c:v>2.4573480000000001</c:v>
                </c:pt>
                <c:pt idx="16">
                  <c:v>1.936844</c:v>
                </c:pt>
                <c:pt idx="17">
                  <c:v>2.3083309999999999</c:v>
                </c:pt>
                <c:pt idx="18">
                  <c:v>2.423759</c:v>
                </c:pt>
                <c:pt idx="19">
                  <c:v>2.2726120000000001</c:v>
                </c:pt>
                <c:pt idx="20">
                  <c:v>2.0018729999999998</c:v>
                </c:pt>
                <c:pt idx="21">
                  <c:v>2.590849</c:v>
                </c:pt>
                <c:pt idx="22">
                  <c:v>2.6895180000000001</c:v>
                </c:pt>
                <c:pt idx="23">
                  <c:v>2.1754869999999999</c:v>
                </c:pt>
                <c:pt idx="24">
                  <c:v>2.5442740000000001</c:v>
                </c:pt>
                <c:pt idx="25">
                  <c:v>2.561877</c:v>
                </c:pt>
                <c:pt idx="26">
                  <c:v>2.068368</c:v>
                </c:pt>
                <c:pt idx="27">
                  <c:v>2.7129409999999998</c:v>
                </c:pt>
                <c:pt idx="28">
                  <c:v>2.3326229999999999</c:v>
                </c:pt>
                <c:pt idx="29">
                  <c:v>2.1536659999999999</c:v>
                </c:pt>
                <c:pt idx="30">
                  <c:v>2.0979899999999998</c:v>
                </c:pt>
                <c:pt idx="31">
                  <c:v>2.2905950000000002</c:v>
                </c:pt>
                <c:pt idx="32">
                  <c:v>2.3540049999999999</c:v>
                </c:pt>
                <c:pt idx="33">
                  <c:v>2.2156630000000002</c:v>
                </c:pt>
                <c:pt idx="34">
                  <c:v>2.1817069999999998</c:v>
                </c:pt>
                <c:pt idx="35">
                  <c:v>2.3715600000000001</c:v>
                </c:pt>
                <c:pt idx="36">
                  <c:v>2.1207780000000001</c:v>
                </c:pt>
                <c:pt idx="37">
                  <c:v>2.1262650000000001</c:v>
                </c:pt>
                <c:pt idx="38">
                  <c:v>1.6181890000000001</c:v>
                </c:pt>
                <c:pt idx="39">
                  <c:v>1.2072400000000001</c:v>
                </c:pt>
                <c:pt idx="40">
                  <c:v>1.386919</c:v>
                </c:pt>
                <c:pt idx="41">
                  <c:v>1.4523079999999999</c:v>
                </c:pt>
                <c:pt idx="42">
                  <c:v>1.673529</c:v>
                </c:pt>
                <c:pt idx="43">
                  <c:v>2.1805150000000002</c:v>
                </c:pt>
                <c:pt idx="44">
                  <c:v>1.887143</c:v>
                </c:pt>
                <c:pt idx="45">
                  <c:v>2.2187540000000001</c:v>
                </c:pt>
                <c:pt idx="46">
                  <c:v>2.0924740000000002</c:v>
                </c:pt>
                <c:pt idx="47">
                  <c:v>2.6969590000000001</c:v>
                </c:pt>
                <c:pt idx="48">
                  <c:v>2.5092140000000001</c:v>
                </c:pt>
                <c:pt idx="49">
                  <c:v>2.719293</c:v>
                </c:pt>
                <c:pt idx="50">
                  <c:v>2.977732</c:v>
                </c:pt>
                <c:pt idx="51">
                  <c:v>3.136657</c:v>
                </c:pt>
                <c:pt idx="52">
                  <c:v>3.44882</c:v>
                </c:pt>
                <c:pt idx="53">
                  <c:v>3.2541570000000002</c:v>
                </c:pt>
                <c:pt idx="54">
                  <c:v>2.9219810000000002</c:v>
                </c:pt>
                <c:pt idx="55">
                  <c:v>3.2229709999999998</c:v>
                </c:pt>
                <c:pt idx="56">
                  <c:v>4.1057199999999998</c:v>
                </c:pt>
                <c:pt idx="57">
                  <c:v>4.7067509999999997</c:v>
                </c:pt>
                <c:pt idx="58">
                  <c:v>4.4440910000000002</c:v>
                </c:pt>
                <c:pt idx="59">
                  <c:v>5.0993690000000003</c:v>
                </c:pt>
                <c:pt idx="60">
                  <c:v>4.5286390000000001</c:v>
                </c:pt>
                <c:pt idx="61">
                  <c:v>4.8923740000000002</c:v>
                </c:pt>
                <c:pt idx="62">
                  <c:v>5.8708349999999996</c:v>
                </c:pt>
                <c:pt idx="63">
                  <c:v>5.9979209999999998</c:v>
                </c:pt>
                <c:pt idx="64">
                  <c:v>5.8830840000000002</c:v>
                </c:pt>
                <c:pt idx="65">
                  <c:v>6.2916040000000004</c:v>
                </c:pt>
                <c:pt idx="66">
                  <c:v>6.6684289999999997</c:v>
                </c:pt>
                <c:pt idx="67">
                  <c:v>6.4339120000000003</c:v>
                </c:pt>
                <c:pt idx="68">
                  <c:v>6.6384470000000002</c:v>
                </c:pt>
                <c:pt idx="69">
                  <c:v>6.2210200000000002</c:v>
                </c:pt>
                <c:pt idx="70">
                  <c:v>5.7469000000000001</c:v>
                </c:pt>
                <c:pt idx="71">
                  <c:v>5.7810540000000001</c:v>
                </c:pt>
                <c:pt idx="72">
                  <c:v>5.7937269999999996</c:v>
                </c:pt>
                <c:pt idx="73">
                  <c:v>5.3637839999999999</c:v>
                </c:pt>
                <c:pt idx="74">
                  <c:v>5.2922159999999998</c:v>
                </c:pt>
                <c:pt idx="75">
                  <c:v>5.9057040000000001</c:v>
                </c:pt>
                <c:pt idx="76">
                  <c:v>5.1199899999999996</c:v>
                </c:pt>
                <c:pt idx="77">
                  <c:v>4.8580990000000002</c:v>
                </c:pt>
                <c:pt idx="78">
                  <c:v>5.5419999999999998</c:v>
                </c:pt>
                <c:pt idx="79">
                  <c:v>4.4649999999999999</c:v>
                </c:pt>
                <c:pt idx="80">
                  <c:v>4.375</c:v>
                </c:pt>
              </c:numCache>
            </c:numRef>
          </c:val>
          <c:smooth val="0"/>
          <c:extLst>
            <c:ext xmlns:c16="http://schemas.microsoft.com/office/drawing/2014/chart" uri="{C3380CC4-5D6E-409C-BE32-E72D297353CC}">
              <c16:uniqueId val="{00000002-DF4C-48DE-9545-57E46D9E4AB0}"/>
            </c:ext>
          </c:extLst>
        </c:ser>
        <c:ser>
          <c:idx val="3"/>
          <c:order val="3"/>
          <c:tx>
            <c:strRef>
              <c:f>'[8641651_1.xlsx]Figure 1'!$E$2</c:f>
              <c:strCache>
                <c:ptCount val="1"/>
                <c:pt idx="0">
                  <c:v>Expected annual price growth (3M moving average)</c:v>
                </c:pt>
              </c:strCache>
            </c:strRef>
          </c:tx>
          <c:spPr>
            <a:ln w="38100">
              <a:solidFill>
                <a:schemeClr val="accent1"/>
              </a:solidFill>
            </a:ln>
          </c:spPr>
          <c:marker>
            <c:symbol val="none"/>
          </c:marker>
          <c:cat>
            <c:numRef>
              <c:f>'[8641651_1.xlsx]Figure 1'!$A$3:$A$83</c:f>
              <c:numCache>
                <c:formatCode>mmm\ yy</c:formatCode>
                <c:ptCount val="81"/>
                <c:pt idx="0">
                  <c:v>42736</c:v>
                </c:pt>
                <c:pt idx="1">
                  <c:v>42767</c:v>
                </c:pt>
                <c:pt idx="2">
                  <c:v>42795</c:v>
                </c:pt>
                <c:pt idx="3">
                  <c:v>42826</c:v>
                </c:pt>
                <c:pt idx="4">
                  <c:v>42856</c:v>
                </c:pt>
                <c:pt idx="5">
                  <c:v>42887</c:v>
                </c:pt>
                <c:pt idx="6">
                  <c:v>42917</c:v>
                </c:pt>
                <c:pt idx="7">
                  <c:v>42948</c:v>
                </c:pt>
                <c:pt idx="8">
                  <c:v>42979</c:v>
                </c:pt>
                <c:pt idx="9">
                  <c:v>43009</c:v>
                </c:pt>
                <c:pt idx="10">
                  <c:v>43040</c:v>
                </c:pt>
                <c:pt idx="11">
                  <c:v>43070</c:v>
                </c:pt>
                <c:pt idx="12">
                  <c:v>43101</c:v>
                </c:pt>
                <c:pt idx="13">
                  <c:v>43132</c:v>
                </c:pt>
                <c:pt idx="14">
                  <c:v>43160</c:v>
                </c:pt>
                <c:pt idx="15">
                  <c:v>43191</c:v>
                </c:pt>
                <c:pt idx="16">
                  <c:v>43221</c:v>
                </c:pt>
                <c:pt idx="17">
                  <c:v>43252</c:v>
                </c:pt>
                <c:pt idx="18">
                  <c:v>43282</c:v>
                </c:pt>
                <c:pt idx="19">
                  <c:v>43313</c:v>
                </c:pt>
                <c:pt idx="20">
                  <c:v>43344</c:v>
                </c:pt>
                <c:pt idx="21">
                  <c:v>43374</c:v>
                </c:pt>
                <c:pt idx="22">
                  <c:v>43405</c:v>
                </c:pt>
                <c:pt idx="23">
                  <c:v>43435</c:v>
                </c:pt>
                <c:pt idx="24" formatCode="mmm\&#10;\ yy">
                  <c:v>43466</c:v>
                </c:pt>
                <c:pt idx="25" formatCode="mmm\&#10;\ yy">
                  <c:v>43497</c:v>
                </c:pt>
                <c:pt idx="26" formatCode="mmm\&#10;\ yy">
                  <c:v>43525</c:v>
                </c:pt>
                <c:pt idx="27" formatCode="mmm\&#10;\ yy">
                  <c:v>43556</c:v>
                </c:pt>
                <c:pt idx="28" formatCode="mmm\&#10;\ yy">
                  <c:v>43586</c:v>
                </c:pt>
                <c:pt idx="29" formatCode="mmm\&#10;\ yy">
                  <c:v>43617</c:v>
                </c:pt>
                <c:pt idx="30" formatCode="mmm\&#10;\ yy">
                  <c:v>43647</c:v>
                </c:pt>
                <c:pt idx="31" formatCode="mmm\&#10;\ yy">
                  <c:v>43678</c:v>
                </c:pt>
                <c:pt idx="32" formatCode="mmm\&#10;\ yy">
                  <c:v>43709</c:v>
                </c:pt>
                <c:pt idx="33" formatCode="mmm\&#10;\ yy">
                  <c:v>43739</c:v>
                </c:pt>
                <c:pt idx="34" formatCode="mmm\&#10;\ yy">
                  <c:v>43770</c:v>
                </c:pt>
                <c:pt idx="35" formatCode="mmm\&#10;\ yy">
                  <c:v>43800</c:v>
                </c:pt>
                <c:pt idx="36" formatCode="mmm\&#10;\ yy">
                  <c:v>43831</c:v>
                </c:pt>
                <c:pt idx="37" formatCode="mmm\&#10;\ yy">
                  <c:v>43862</c:v>
                </c:pt>
                <c:pt idx="38" formatCode="mmm\&#10;\ yy">
                  <c:v>43891</c:v>
                </c:pt>
                <c:pt idx="39" formatCode="mmm\&#10;\ yy">
                  <c:v>43922</c:v>
                </c:pt>
                <c:pt idx="40" formatCode="mmm\&#10;\ yy">
                  <c:v>43952</c:v>
                </c:pt>
                <c:pt idx="41" formatCode="mmm\&#10;\ yy">
                  <c:v>43983</c:v>
                </c:pt>
                <c:pt idx="42" formatCode="mmm\&#10;\ yy">
                  <c:v>44013</c:v>
                </c:pt>
                <c:pt idx="43" formatCode="mmm\&#10;\ yy">
                  <c:v>44044</c:v>
                </c:pt>
                <c:pt idx="44" formatCode="mmm\&#10;\ yy">
                  <c:v>44075</c:v>
                </c:pt>
                <c:pt idx="45" formatCode="mmm\&#10;\ yy">
                  <c:v>44105</c:v>
                </c:pt>
                <c:pt idx="46" formatCode="mmm\&#10;\ yy">
                  <c:v>44136</c:v>
                </c:pt>
                <c:pt idx="47" formatCode="mmm\&#10;\ yy">
                  <c:v>44166</c:v>
                </c:pt>
                <c:pt idx="48" formatCode="mmm\&#10;\ yy">
                  <c:v>44197</c:v>
                </c:pt>
                <c:pt idx="49" formatCode="mmm\&#10;\ yy">
                  <c:v>44228</c:v>
                </c:pt>
                <c:pt idx="50" formatCode="mmm\&#10;\ yy">
                  <c:v>44256</c:v>
                </c:pt>
                <c:pt idx="51" formatCode="mmm\&#10;\ yy">
                  <c:v>44287</c:v>
                </c:pt>
                <c:pt idx="52" formatCode="mmm\&#10;\ yy">
                  <c:v>44317</c:v>
                </c:pt>
                <c:pt idx="53" formatCode="mmm\&#10;\ yy">
                  <c:v>44348</c:v>
                </c:pt>
                <c:pt idx="54" formatCode="mmm\&#10;\ yy">
                  <c:v>44378</c:v>
                </c:pt>
                <c:pt idx="55" formatCode="mmm\&#10;\ yy">
                  <c:v>44409</c:v>
                </c:pt>
                <c:pt idx="56" formatCode="mmm\&#10;\ yy">
                  <c:v>44440</c:v>
                </c:pt>
                <c:pt idx="57" formatCode="mmm\&#10;\ yy">
                  <c:v>44470</c:v>
                </c:pt>
                <c:pt idx="58" formatCode="mmm\&#10;\ yy">
                  <c:v>44501</c:v>
                </c:pt>
                <c:pt idx="59" formatCode="mmm\&#10;\ yy">
                  <c:v>44531</c:v>
                </c:pt>
                <c:pt idx="60" formatCode="mmm\&#10;\ yy">
                  <c:v>44562</c:v>
                </c:pt>
                <c:pt idx="61" formatCode="mmm\&#10;\ yy">
                  <c:v>44593</c:v>
                </c:pt>
                <c:pt idx="62" formatCode="mmm\&#10;\ yy">
                  <c:v>44621</c:v>
                </c:pt>
                <c:pt idx="63" formatCode="mmm\&#10;\ yy">
                  <c:v>44652</c:v>
                </c:pt>
                <c:pt idx="64" formatCode="mmm\&#10;\ yy">
                  <c:v>44682</c:v>
                </c:pt>
                <c:pt idx="65" formatCode="mmm\&#10;\ yy">
                  <c:v>44713</c:v>
                </c:pt>
                <c:pt idx="66" formatCode="mmm\&#10;\ yy">
                  <c:v>44743</c:v>
                </c:pt>
                <c:pt idx="67" formatCode="mmm\&#10;\ yy">
                  <c:v>44774</c:v>
                </c:pt>
                <c:pt idx="68" formatCode="mmm\&#10;\ yy">
                  <c:v>44805</c:v>
                </c:pt>
                <c:pt idx="69" formatCode="mmm\&#10;\ yy">
                  <c:v>44835</c:v>
                </c:pt>
                <c:pt idx="70" formatCode="mmm\&#10;\ yy">
                  <c:v>44866</c:v>
                </c:pt>
                <c:pt idx="71" formatCode="mmm\&#10;\ yy">
                  <c:v>44896</c:v>
                </c:pt>
                <c:pt idx="72" formatCode="mmm\&#10;\ yy">
                  <c:v>44927</c:v>
                </c:pt>
                <c:pt idx="73" formatCode="mmm\&#10;\ yy">
                  <c:v>44958</c:v>
                </c:pt>
                <c:pt idx="74" formatCode="mmm\&#10;\ yy">
                  <c:v>44986</c:v>
                </c:pt>
                <c:pt idx="75" formatCode="mmm\&#10;\ yy">
                  <c:v>45017</c:v>
                </c:pt>
                <c:pt idx="76" formatCode="mmm\&#10;\ yy">
                  <c:v>45047</c:v>
                </c:pt>
                <c:pt idx="77" formatCode="mmm\&#10;\ yy">
                  <c:v>45078</c:v>
                </c:pt>
                <c:pt idx="78" formatCode="mmm\&#10;\ yy">
                  <c:v>45108</c:v>
                </c:pt>
                <c:pt idx="79" formatCode="mmm\&#10;\ yy">
                  <c:v>45139</c:v>
                </c:pt>
                <c:pt idx="80" formatCode="mmm\&#10;\ yy">
                  <c:v>45170</c:v>
                </c:pt>
              </c:numCache>
            </c:numRef>
          </c:cat>
          <c:val>
            <c:numRef>
              <c:f>'[8641651_1.xlsx]Figure 1'!$E$3:$E$83</c:f>
              <c:numCache>
                <c:formatCode>0.00</c:formatCode>
                <c:ptCount val="81"/>
                <c:pt idx="0">
                  <c:v>2.9681320000000002</c:v>
                </c:pt>
                <c:pt idx="1">
                  <c:v>2.8421430000000001</c:v>
                </c:pt>
                <c:pt idx="2">
                  <c:v>2.7929379999999999</c:v>
                </c:pt>
                <c:pt idx="3">
                  <c:v>2.7782900000000001</c:v>
                </c:pt>
                <c:pt idx="4">
                  <c:v>2.668428</c:v>
                </c:pt>
                <c:pt idx="5">
                  <c:v>2.599313</c:v>
                </c:pt>
                <c:pt idx="6">
                  <c:v>2.4462259999999998</c:v>
                </c:pt>
                <c:pt idx="7">
                  <c:v>2.453595</c:v>
                </c:pt>
                <c:pt idx="8">
                  <c:v>2.5600420000000002</c:v>
                </c:pt>
                <c:pt idx="9">
                  <c:v>2.4766629999999998</c:v>
                </c:pt>
                <c:pt idx="10">
                  <c:v>2.4612370000000001</c:v>
                </c:pt>
                <c:pt idx="11">
                  <c:v>2.4780489999999999</c:v>
                </c:pt>
                <c:pt idx="12">
                  <c:v>2.444207</c:v>
                </c:pt>
                <c:pt idx="13">
                  <c:v>2.4413490000000002</c:v>
                </c:pt>
                <c:pt idx="14">
                  <c:v>2.3384109999999998</c:v>
                </c:pt>
                <c:pt idx="15">
                  <c:v>2.331032</c:v>
                </c:pt>
                <c:pt idx="16">
                  <c:v>2.1765289999999999</c:v>
                </c:pt>
                <c:pt idx="17">
                  <c:v>2.2341739999999999</c:v>
                </c:pt>
                <c:pt idx="18">
                  <c:v>2.2229779999999999</c:v>
                </c:pt>
                <c:pt idx="19">
                  <c:v>2.3349009999999999</c:v>
                </c:pt>
                <c:pt idx="20">
                  <c:v>2.232748</c:v>
                </c:pt>
                <c:pt idx="21">
                  <c:v>2.2884449999999998</c:v>
                </c:pt>
                <c:pt idx="22">
                  <c:v>2.427413</c:v>
                </c:pt>
                <c:pt idx="23">
                  <c:v>2.4852850000000002</c:v>
                </c:pt>
                <c:pt idx="24">
                  <c:v>2.46976</c:v>
                </c:pt>
                <c:pt idx="25">
                  <c:v>2.4272130000000001</c:v>
                </c:pt>
                <c:pt idx="26">
                  <c:v>2.3915069999999998</c:v>
                </c:pt>
                <c:pt idx="27">
                  <c:v>2.4477289999999998</c:v>
                </c:pt>
                <c:pt idx="28">
                  <c:v>2.3713109999999999</c:v>
                </c:pt>
                <c:pt idx="29">
                  <c:v>2.399743</c:v>
                </c:pt>
                <c:pt idx="30">
                  <c:v>2.19476</c:v>
                </c:pt>
                <c:pt idx="31">
                  <c:v>2.1807500000000002</c:v>
                </c:pt>
                <c:pt idx="32">
                  <c:v>2.2475299999999998</c:v>
                </c:pt>
                <c:pt idx="33">
                  <c:v>2.2867540000000002</c:v>
                </c:pt>
                <c:pt idx="34">
                  <c:v>2.2504590000000002</c:v>
                </c:pt>
                <c:pt idx="35">
                  <c:v>2.25631</c:v>
                </c:pt>
                <c:pt idx="36">
                  <c:v>2.224682</c:v>
                </c:pt>
                <c:pt idx="37">
                  <c:v>2.2062010000000001</c:v>
                </c:pt>
                <c:pt idx="38">
                  <c:v>1.955077</c:v>
                </c:pt>
                <c:pt idx="39">
                  <c:v>1.6505650000000001</c:v>
                </c:pt>
                <c:pt idx="40">
                  <c:v>1.4041159999999999</c:v>
                </c:pt>
                <c:pt idx="41">
                  <c:v>1.348822</c:v>
                </c:pt>
                <c:pt idx="42">
                  <c:v>1.5042519999999999</c:v>
                </c:pt>
                <c:pt idx="43">
                  <c:v>1.7687839999999999</c:v>
                </c:pt>
                <c:pt idx="44">
                  <c:v>1.913729</c:v>
                </c:pt>
                <c:pt idx="45">
                  <c:v>2.0954709999999999</c:v>
                </c:pt>
                <c:pt idx="46">
                  <c:v>2.0661230000000002</c:v>
                </c:pt>
                <c:pt idx="47">
                  <c:v>2.3360620000000001</c:v>
                </c:pt>
                <c:pt idx="48">
                  <c:v>2.4328820000000002</c:v>
                </c:pt>
                <c:pt idx="49">
                  <c:v>2.6418219999999999</c:v>
                </c:pt>
                <c:pt idx="50">
                  <c:v>2.7354129999999999</c:v>
                </c:pt>
                <c:pt idx="51">
                  <c:v>2.9445610000000002</c:v>
                </c:pt>
                <c:pt idx="52">
                  <c:v>3.1877360000000001</c:v>
                </c:pt>
                <c:pt idx="53">
                  <c:v>3.2798780000000001</c:v>
                </c:pt>
                <c:pt idx="54">
                  <c:v>3.2083189999999999</c:v>
                </c:pt>
                <c:pt idx="55">
                  <c:v>3.1330360000000002</c:v>
                </c:pt>
                <c:pt idx="56">
                  <c:v>3.4168910000000001</c:v>
                </c:pt>
                <c:pt idx="57">
                  <c:v>4.0118140000000002</c:v>
                </c:pt>
                <c:pt idx="58">
                  <c:v>4.4188539999999996</c:v>
                </c:pt>
                <c:pt idx="59">
                  <c:v>4.75007</c:v>
                </c:pt>
                <c:pt idx="60">
                  <c:v>4.6906999999999996</c:v>
                </c:pt>
                <c:pt idx="61">
                  <c:v>4.8401269999999998</c:v>
                </c:pt>
                <c:pt idx="62">
                  <c:v>5.097283</c:v>
                </c:pt>
                <c:pt idx="63">
                  <c:v>5.5870430000000004</c:v>
                </c:pt>
                <c:pt idx="64">
                  <c:v>5.9172799999999999</c:v>
                </c:pt>
                <c:pt idx="65">
                  <c:v>6.0575359999999998</c:v>
                </c:pt>
                <c:pt idx="66">
                  <c:v>6.2810389999999998</c:v>
                </c:pt>
                <c:pt idx="67">
                  <c:v>6.4646480000000004</c:v>
                </c:pt>
                <c:pt idx="68">
                  <c:v>6.5802630000000004</c:v>
                </c:pt>
                <c:pt idx="69">
                  <c:v>6.4311259999999999</c:v>
                </c:pt>
                <c:pt idx="70">
                  <c:v>6.2021220000000001</c:v>
                </c:pt>
                <c:pt idx="71">
                  <c:v>5.9163240000000004</c:v>
                </c:pt>
                <c:pt idx="72">
                  <c:v>5.7738930000000002</c:v>
                </c:pt>
                <c:pt idx="73">
                  <c:v>5.6461880000000004</c:v>
                </c:pt>
                <c:pt idx="74">
                  <c:v>5.4832429999999999</c:v>
                </c:pt>
                <c:pt idx="75">
                  <c:v>5.5205679999999999</c:v>
                </c:pt>
                <c:pt idx="76">
                  <c:v>5.4393039999999999</c:v>
                </c:pt>
                <c:pt idx="77">
                  <c:v>5.2945979999999997</c:v>
                </c:pt>
                <c:pt idx="78">
                  <c:v>5.17</c:v>
                </c:pt>
                <c:pt idx="79" formatCode="0.0">
                  <c:v>4.9550000000000001</c:v>
                </c:pt>
                <c:pt idx="80" formatCode="0.0">
                  <c:v>4.7939999999999996</c:v>
                </c:pt>
              </c:numCache>
            </c:numRef>
          </c:val>
          <c:smooth val="0"/>
          <c:extLst>
            <c:ext xmlns:c16="http://schemas.microsoft.com/office/drawing/2014/chart" uri="{C3380CC4-5D6E-409C-BE32-E72D297353CC}">
              <c16:uniqueId val="{00000003-DF4C-48DE-9545-57E46D9E4AB0}"/>
            </c:ext>
          </c:extLst>
        </c:ser>
        <c:dLbls>
          <c:showLegendKey val="0"/>
          <c:showVal val="0"/>
          <c:showCatName val="0"/>
          <c:showSerName val="0"/>
          <c:showPercent val="0"/>
          <c:showBubbleSize val="0"/>
        </c:dLbls>
        <c:marker val="1"/>
        <c:smooth val="0"/>
        <c:axId val="2112903552"/>
        <c:axId val="2112894400"/>
      </c:lineChart>
      <c:dateAx>
        <c:axId val="2112861536"/>
        <c:scaling>
          <c:orientation val="minMax"/>
          <c:max val="45170"/>
          <c:min val="42736"/>
        </c:scaling>
        <c:delete val="0"/>
        <c:axPos val="b"/>
        <c:numFmt formatCode="yyyy" sourceLinked="0"/>
        <c:majorTickMark val="out"/>
        <c:minorTickMark val="none"/>
        <c:tickLblPos val="low"/>
        <c:spPr>
          <a:ln w="12700">
            <a:solidFill>
              <a:srgbClr val="C4C9CF"/>
            </a:solidFill>
            <a:prstDash val="solid"/>
          </a:ln>
        </c:spPr>
        <c:txPr>
          <a:bodyPr rot="0" vert="horz"/>
          <a:lstStyle/>
          <a:p>
            <a:pPr>
              <a:defRPr sz="1200">
                <a:solidFill>
                  <a:srgbClr val="C4C9CF"/>
                </a:solidFill>
                <a:latin typeface="Arial"/>
                <a:ea typeface="Arial"/>
                <a:cs typeface="Arial"/>
              </a:defRPr>
            </a:pPr>
            <a:endParaRPr lang="en-US"/>
          </a:p>
        </c:txPr>
        <c:crossAx val="2112864448"/>
        <c:crossesAt val="0"/>
        <c:auto val="0"/>
        <c:lblOffset val="100"/>
        <c:baseTimeUnit val="months"/>
        <c:majorUnit val="36"/>
        <c:majorTimeUnit val="months"/>
      </c:dateAx>
      <c:valAx>
        <c:axId val="2112864448"/>
        <c:scaling>
          <c:orientation val="minMax"/>
        </c:scaling>
        <c:delete val="0"/>
        <c:axPos val="r"/>
        <c:majorGridlines>
          <c:spPr>
            <a:ln w="6350">
              <a:solidFill>
                <a:srgbClr val="C4C9CF"/>
              </a:solidFill>
              <a:prstDash val="solid"/>
            </a:ln>
          </c:spPr>
        </c:majorGridlines>
        <c:numFmt formatCode="0.00" sourceLinked="1"/>
        <c:majorTickMark val="none"/>
        <c:minorTickMark val="none"/>
        <c:tickLblPos val="nextTo"/>
        <c:spPr>
          <a:ln w="25400">
            <a:noFill/>
          </a:ln>
        </c:spPr>
        <c:txPr>
          <a:bodyPr/>
          <a:lstStyle/>
          <a:p>
            <a:pPr>
              <a:defRPr sz="1200">
                <a:solidFill>
                  <a:srgbClr val="C4C9CF"/>
                </a:solidFill>
                <a:latin typeface="Arial"/>
                <a:ea typeface="Arial"/>
                <a:cs typeface="Arial"/>
              </a:defRPr>
            </a:pPr>
            <a:endParaRPr lang="en-US"/>
          </a:p>
        </c:txPr>
        <c:crossAx val="2112861536"/>
        <c:crosses val="max"/>
        <c:crossBetween val="between"/>
      </c:valAx>
      <c:valAx>
        <c:axId val="2112894400"/>
        <c:scaling>
          <c:orientation val="minMax"/>
        </c:scaling>
        <c:delete val="0"/>
        <c:axPos val="l"/>
        <c:numFmt formatCode="0.00" sourceLinked="1"/>
        <c:majorTickMark val="none"/>
        <c:minorTickMark val="none"/>
        <c:tickLblPos val="nextTo"/>
        <c:spPr>
          <a:ln w="25400">
            <a:noFill/>
          </a:ln>
        </c:spPr>
        <c:txPr>
          <a:bodyPr/>
          <a:lstStyle/>
          <a:p>
            <a:pPr>
              <a:defRPr sz="1200">
                <a:solidFill>
                  <a:srgbClr val="C4C9CF"/>
                </a:solidFill>
                <a:latin typeface="Arial"/>
                <a:ea typeface="Arial"/>
                <a:cs typeface="Arial"/>
              </a:defRPr>
            </a:pPr>
            <a:endParaRPr lang="en-US"/>
          </a:p>
        </c:txPr>
        <c:crossAx val="2112903552"/>
        <c:crosses val="autoZero"/>
        <c:crossBetween val="between"/>
      </c:valAx>
      <c:dateAx>
        <c:axId val="2112903552"/>
        <c:scaling>
          <c:orientation val="minMax"/>
        </c:scaling>
        <c:delete val="1"/>
        <c:axPos val="b"/>
        <c:numFmt formatCode="mmm\ yy" sourceLinked="1"/>
        <c:majorTickMark val="out"/>
        <c:minorTickMark val="none"/>
        <c:tickLblPos val="nextTo"/>
        <c:crossAx val="2112894400"/>
        <c:crossesAt val="0"/>
        <c:auto val="1"/>
        <c:lblOffset val="100"/>
        <c:baseTimeUnit val="months"/>
      </c:dateAx>
      <c:spPr>
        <a:noFill/>
        <a:ln w="25400">
          <a:noFill/>
        </a:ln>
        <a:effectLst/>
        <a:extLst>
          <a:ext uri="{91240B29-F687-4F45-9708-019B960494DF}">
            <a14:hiddenLine xmlns:a14="http://schemas.microsoft.com/office/drawing/2010/main">
              <a:noFill/>
            </a14:hiddenLine>
          </a:ext>
        </a:ex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rgbClr val="12273F"/>
    </a:solidFill>
    <a:ln w="6350" cap="flat" cmpd="sng" algn="ctr">
      <a:noFill/>
      <a:prstDash val="solid"/>
      <a:round/>
    </a:ln>
    <a:effectLst/>
    <a:extLst>
      <a:ext uri="{91240B29-F687-4F45-9708-019B960494DF}">
        <a14:hiddenLine xmlns:a14="http://schemas.microsoft.com/office/drawing/2010/main" w="6350" cap="flat" cmpd="sng" algn="ctr">
          <a:solidFill>
            <a:sysClr val="windowText" lastClr="000000">
              <a:tint val="75000"/>
            </a:sysClr>
          </a:solidFill>
          <a:prstDash val="solid"/>
          <a:round/>
        </a14:hiddenLine>
      </a:ext>
    </a:extLst>
  </c:sp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0.92545</cdr:x>
      <cdr:y>0.0134</cdr:y>
    </cdr:from>
    <cdr:to>
      <cdr:x>0.9761</cdr:x>
      <cdr:y>0.09214</cdr:y>
    </cdr:to>
    <cdr:sp macro="" textlink="">
      <cdr:nvSpPr>
        <cdr:cNvPr id="2" name="TextBox 1">
          <a:extLst xmlns:a="http://schemas.openxmlformats.org/drawingml/2006/main">
            <a:ext uri="{FF2B5EF4-FFF2-40B4-BE49-F238E27FC236}">
              <a16:creationId xmlns:a16="http://schemas.microsoft.com/office/drawing/2014/main" id="{499EE3EC-E482-DB97-044B-B5B7A4B8C8BF}"/>
            </a:ext>
          </a:extLst>
        </cdr:cNvPr>
        <cdr:cNvSpPr txBox="1"/>
      </cdr:nvSpPr>
      <cdr:spPr>
        <a:xfrm xmlns:a="http://schemas.openxmlformats.org/drawingml/2006/main">
          <a:off x="7793780" y="60448"/>
          <a:ext cx="426584" cy="355189"/>
        </a:xfrm>
        <a:prstGeom xmlns:a="http://schemas.openxmlformats.org/drawingml/2006/main" prst="rect">
          <a:avLst/>
        </a:prstGeom>
      </cdr:spPr>
      <cdr:txBody>
        <a:bodyPr xmlns:a="http://schemas.openxmlformats.org/drawingml/2006/main" vertOverflow="clip" vert="horz" rtlCol="0"/>
        <a:lstStyle xmlns:a="http://schemas.openxmlformats.org/drawingml/2006/main"/>
        <a:p xmlns:a="http://schemas.openxmlformats.org/drawingml/2006/main">
          <a:r>
            <a:rPr lang="en-GB" sz="1200" b="0">
              <a:solidFill>
                <a:srgbClr val="88939F"/>
              </a:solidFill>
              <a:latin typeface="Arial" panose="020B0604020202020204" pitchFamily="34" charset="0"/>
            </a:rPr>
            <a:t>%</a:t>
          </a:r>
        </a:p>
      </cdr:txBody>
    </cdr:sp>
  </cdr:relSizeAnchor>
  <cdr:relSizeAnchor xmlns:cdr="http://schemas.openxmlformats.org/drawingml/2006/chartDrawing">
    <cdr:from>
      <cdr:x>0.01088</cdr:x>
      <cdr:y>0.01482</cdr:y>
    </cdr:from>
    <cdr:to>
      <cdr:x>0.15042</cdr:x>
      <cdr:y>0.09405</cdr:y>
    </cdr:to>
    <cdr:sp macro="" textlink="">
      <cdr:nvSpPr>
        <cdr:cNvPr id="5" name="TextBox 1">
          <a:extLst xmlns:a="http://schemas.openxmlformats.org/drawingml/2006/main">
            <a:ext uri="{FF2B5EF4-FFF2-40B4-BE49-F238E27FC236}">
              <a16:creationId xmlns:a16="http://schemas.microsoft.com/office/drawing/2014/main" id="{7098D08E-4993-2E34-5B78-0CB7FE08D6C0}"/>
            </a:ext>
          </a:extLst>
        </cdr:cNvPr>
        <cdr:cNvSpPr txBox="1"/>
      </cdr:nvSpPr>
      <cdr:spPr>
        <a:xfrm xmlns:a="http://schemas.openxmlformats.org/drawingml/2006/main">
          <a:off x="92435" y="66848"/>
          <a:ext cx="1185707" cy="357236"/>
        </a:xfrm>
        <a:prstGeom xmlns:a="http://schemas.openxmlformats.org/drawingml/2006/main" prst="rect">
          <a:avLst/>
        </a:prstGeom>
      </cdr:spPr>
      <cdr:txBody>
        <a:bodyPr xmlns:a="http://schemas.openxmlformats.org/drawingml/2006/main" vert="horz"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200" b="0">
              <a:solidFill>
                <a:srgbClr val="88939F"/>
              </a:solidFill>
              <a:latin typeface="Arial" panose="020B0604020202020204" pitchFamily="34" charset="0"/>
            </a:rPr>
            <a:t>% </a:t>
          </a:r>
        </a:p>
      </cdr:txBody>
    </cdr:sp>
  </cdr:relSizeAnchor>
  <cdr:relSizeAnchor xmlns:cdr="http://schemas.openxmlformats.org/drawingml/2006/chartDrawing">
    <cdr:from>
      <cdr:x>0.15533</cdr:x>
      <cdr:y>0.17596</cdr:y>
    </cdr:from>
    <cdr:to>
      <cdr:x>0.65976</cdr:x>
      <cdr:y>0.41807</cdr:y>
    </cdr:to>
    <cdr:sp macro="" textlink="">
      <cdr:nvSpPr>
        <cdr:cNvPr id="3" name="TextBox 2"/>
        <cdr:cNvSpPr txBox="1"/>
      </cdr:nvSpPr>
      <cdr:spPr>
        <a:xfrm xmlns:a="http://schemas.openxmlformats.org/drawingml/2006/main">
          <a:off x="1308100" y="793750"/>
          <a:ext cx="4248150" cy="1092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1400" b="1">
              <a:solidFill>
                <a:schemeClr val="accent2"/>
              </a:solidFill>
              <a:latin typeface="Arial" panose="020B0604020202020204" pitchFamily="34" charset="0"/>
              <a:cs typeface="Arial" panose="020B0604020202020204" pitchFamily="34" charset="0"/>
            </a:rPr>
            <a:t>Realised</a:t>
          </a:r>
          <a:r>
            <a:rPr lang="en-GB" sz="1400" b="1" baseline="0">
              <a:solidFill>
                <a:schemeClr val="accent2"/>
              </a:solidFill>
              <a:latin typeface="Arial" panose="020B0604020202020204" pitchFamily="34" charset="0"/>
              <a:cs typeface="Arial" panose="020B0604020202020204" pitchFamily="34" charset="0"/>
            </a:rPr>
            <a:t> price growth</a:t>
          </a:r>
        </a:p>
        <a:p xmlns:a="http://schemas.openxmlformats.org/drawingml/2006/main">
          <a:r>
            <a:rPr lang="en-GB" sz="1400" b="1" baseline="0">
              <a:solidFill>
                <a:schemeClr val="accent1"/>
              </a:solidFill>
              <a:latin typeface="Arial" panose="020B0604020202020204" pitchFamily="34" charset="0"/>
              <a:cs typeface="Arial" panose="020B0604020202020204" pitchFamily="34" charset="0"/>
            </a:rPr>
            <a:t>Expected Price growth</a:t>
          </a:r>
        </a:p>
        <a:p xmlns:a="http://schemas.openxmlformats.org/drawingml/2006/main">
          <a:r>
            <a:rPr lang="en-GB" sz="1400" b="1" baseline="0">
              <a:solidFill>
                <a:schemeClr val="bg2"/>
              </a:solidFill>
              <a:latin typeface="Arial" panose="020B0604020202020204" pitchFamily="34" charset="0"/>
              <a:cs typeface="Arial" panose="020B0604020202020204" pitchFamily="34" charset="0"/>
            </a:rPr>
            <a:t>3 month moving average (dotted=monthly data)</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5C6751F-6777-47A4-B9E9-E32B18F04433}" type="datetimeFigureOut">
              <a:rPr lang="en-GB" smtClean="0"/>
              <a:t>18/10/2023</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387497-9FC4-45A8-9097-5BAE631D3DD0}" type="slidenum">
              <a:rPr lang="en-GB" smtClean="0"/>
              <a:t>‹#›</a:t>
            </a:fld>
            <a:endParaRPr lang="en-GB"/>
          </a:p>
        </p:txBody>
      </p:sp>
    </p:spTree>
    <p:extLst>
      <p:ext uri="{BB962C8B-B14F-4D97-AF65-F5344CB8AC3E}">
        <p14:creationId xmlns:p14="http://schemas.microsoft.com/office/powerpoint/2010/main" val="804761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40E002-B88B-4BB0-BA5A-919501F4FBF2}" type="datetimeFigureOut">
              <a:rPr lang="en-GB" smtClean="0"/>
              <a:t>18/10/2023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E53B0-EFB7-4B0E-B012-E676534541B5}" type="slidenum">
              <a:rPr lang="en-GB" smtClean="0"/>
              <a:t>‹#›</a:t>
            </a:fld>
            <a:endParaRPr lang="en-GB"/>
          </a:p>
        </p:txBody>
      </p:sp>
    </p:spTree>
    <p:extLst>
      <p:ext uri="{BB962C8B-B14F-4D97-AF65-F5344CB8AC3E}">
        <p14:creationId xmlns:p14="http://schemas.microsoft.com/office/powerpoint/2010/main" val="283066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a:t>
            </a:fld>
            <a:endParaRPr lang="en-GB"/>
          </a:p>
        </p:txBody>
      </p:sp>
    </p:spTree>
    <p:extLst>
      <p:ext uri="{BB962C8B-B14F-4D97-AF65-F5344CB8AC3E}">
        <p14:creationId xmlns:p14="http://schemas.microsoft.com/office/powerpoint/2010/main" val="3121109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14</a:t>
            </a:fld>
            <a:endParaRPr lang="en-GB"/>
          </a:p>
        </p:txBody>
      </p:sp>
    </p:spTree>
    <p:extLst>
      <p:ext uri="{BB962C8B-B14F-4D97-AF65-F5344CB8AC3E}">
        <p14:creationId xmlns:p14="http://schemas.microsoft.com/office/powerpoint/2010/main" val="1137514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15</a:t>
            </a:fld>
            <a:endParaRPr lang="en-GB"/>
          </a:p>
        </p:txBody>
      </p:sp>
    </p:spTree>
    <p:extLst>
      <p:ext uri="{BB962C8B-B14F-4D97-AF65-F5344CB8AC3E}">
        <p14:creationId xmlns:p14="http://schemas.microsoft.com/office/powerpoint/2010/main" val="31856637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16</a:t>
            </a:fld>
            <a:endParaRPr lang="en-GB"/>
          </a:p>
        </p:txBody>
      </p:sp>
    </p:spTree>
    <p:extLst>
      <p:ext uri="{BB962C8B-B14F-4D97-AF65-F5344CB8AC3E}">
        <p14:creationId xmlns:p14="http://schemas.microsoft.com/office/powerpoint/2010/main" val="70593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17</a:t>
            </a:fld>
            <a:endParaRPr lang="en-GB"/>
          </a:p>
        </p:txBody>
      </p:sp>
    </p:spTree>
    <p:extLst>
      <p:ext uri="{BB962C8B-B14F-4D97-AF65-F5344CB8AC3E}">
        <p14:creationId xmlns:p14="http://schemas.microsoft.com/office/powerpoint/2010/main" val="4369188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18</a:t>
            </a:fld>
            <a:endParaRPr lang="en-GB"/>
          </a:p>
        </p:txBody>
      </p:sp>
    </p:spTree>
    <p:extLst>
      <p:ext uri="{BB962C8B-B14F-4D97-AF65-F5344CB8AC3E}">
        <p14:creationId xmlns:p14="http://schemas.microsoft.com/office/powerpoint/2010/main" val="1449688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19</a:t>
            </a:fld>
            <a:endParaRPr lang="en-GB"/>
          </a:p>
        </p:txBody>
      </p:sp>
    </p:spTree>
    <p:extLst>
      <p:ext uri="{BB962C8B-B14F-4D97-AF65-F5344CB8AC3E}">
        <p14:creationId xmlns:p14="http://schemas.microsoft.com/office/powerpoint/2010/main" val="209290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20</a:t>
            </a:fld>
            <a:endParaRPr lang="en-GB"/>
          </a:p>
        </p:txBody>
      </p:sp>
    </p:spTree>
    <p:extLst>
      <p:ext uri="{BB962C8B-B14F-4D97-AF65-F5344CB8AC3E}">
        <p14:creationId xmlns:p14="http://schemas.microsoft.com/office/powerpoint/2010/main" val="263129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21</a:t>
            </a:fld>
            <a:endParaRPr lang="en-GB"/>
          </a:p>
        </p:txBody>
      </p:sp>
    </p:spTree>
    <p:extLst>
      <p:ext uri="{BB962C8B-B14F-4D97-AF65-F5344CB8AC3E}">
        <p14:creationId xmlns:p14="http://schemas.microsoft.com/office/powerpoint/2010/main" val="2405339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22</a:t>
            </a:fld>
            <a:endParaRPr lang="en-GB"/>
          </a:p>
        </p:txBody>
      </p:sp>
    </p:spTree>
    <p:extLst>
      <p:ext uri="{BB962C8B-B14F-4D97-AF65-F5344CB8AC3E}">
        <p14:creationId xmlns:p14="http://schemas.microsoft.com/office/powerpoint/2010/main" val="3477020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23</a:t>
            </a:fld>
            <a:endParaRPr lang="en-GB"/>
          </a:p>
        </p:txBody>
      </p:sp>
    </p:spTree>
    <p:extLst>
      <p:ext uri="{BB962C8B-B14F-4D97-AF65-F5344CB8AC3E}">
        <p14:creationId xmlns:p14="http://schemas.microsoft.com/office/powerpoint/2010/main" val="3267492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a:t>
            </a:fld>
            <a:endParaRPr lang="en-GB"/>
          </a:p>
        </p:txBody>
      </p:sp>
    </p:spTree>
    <p:extLst>
      <p:ext uri="{BB962C8B-B14F-4D97-AF65-F5344CB8AC3E}">
        <p14:creationId xmlns:p14="http://schemas.microsoft.com/office/powerpoint/2010/main" val="10375176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24</a:t>
            </a:fld>
            <a:endParaRPr lang="en-GB"/>
          </a:p>
        </p:txBody>
      </p:sp>
    </p:spTree>
    <p:extLst>
      <p:ext uri="{BB962C8B-B14F-4D97-AF65-F5344CB8AC3E}">
        <p14:creationId xmlns:p14="http://schemas.microsoft.com/office/powerpoint/2010/main" val="2998711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25</a:t>
            </a:fld>
            <a:endParaRPr lang="en-GB"/>
          </a:p>
        </p:txBody>
      </p:sp>
    </p:spTree>
    <p:extLst>
      <p:ext uri="{BB962C8B-B14F-4D97-AF65-F5344CB8AC3E}">
        <p14:creationId xmlns:p14="http://schemas.microsoft.com/office/powerpoint/2010/main" val="38618556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5E53B0-EFB7-4B0E-B012-E676534541B5}" type="slidenum">
              <a:rPr lang="en-GB" smtClean="0"/>
              <a:t>27</a:t>
            </a:fld>
            <a:endParaRPr lang="en-GB"/>
          </a:p>
        </p:txBody>
      </p:sp>
    </p:spTree>
    <p:extLst>
      <p:ext uri="{BB962C8B-B14F-4D97-AF65-F5344CB8AC3E}">
        <p14:creationId xmlns:p14="http://schemas.microsoft.com/office/powerpoint/2010/main" val="4509479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28</a:t>
            </a:fld>
            <a:endParaRPr lang="en-GB"/>
          </a:p>
        </p:txBody>
      </p:sp>
    </p:spTree>
    <p:extLst>
      <p:ext uri="{BB962C8B-B14F-4D97-AF65-F5344CB8AC3E}">
        <p14:creationId xmlns:p14="http://schemas.microsoft.com/office/powerpoint/2010/main" val="42044231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30</a:t>
            </a:fld>
            <a:endParaRPr lang="en-GB"/>
          </a:p>
        </p:txBody>
      </p:sp>
    </p:spTree>
    <p:extLst>
      <p:ext uri="{BB962C8B-B14F-4D97-AF65-F5344CB8AC3E}">
        <p14:creationId xmlns:p14="http://schemas.microsoft.com/office/powerpoint/2010/main" val="14028415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31</a:t>
            </a:fld>
            <a:endParaRPr lang="en-GB"/>
          </a:p>
        </p:txBody>
      </p:sp>
    </p:spTree>
    <p:extLst>
      <p:ext uri="{BB962C8B-B14F-4D97-AF65-F5344CB8AC3E}">
        <p14:creationId xmlns:p14="http://schemas.microsoft.com/office/powerpoint/2010/main" val="7945667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33</a:t>
            </a:fld>
            <a:endParaRPr lang="en-GB"/>
          </a:p>
        </p:txBody>
      </p:sp>
    </p:spTree>
    <p:extLst>
      <p:ext uri="{BB962C8B-B14F-4D97-AF65-F5344CB8AC3E}">
        <p14:creationId xmlns:p14="http://schemas.microsoft.com/office/powerpoint/2010/main" val="19168678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34</a:t>
            </a:fld>
            <a:endParaRPr lang="en-GB"/>
          </a:p>
        </p:txBody>
      </p:sp>
    </p:spTree>
    <p:extLst>
      <p:ext uri="{BB962C8B-B14F-4D97-AF65-F5344CB8AC3E}">
        <p14:creationId xmlns:p14="http://schemas.microsoft.com/office/powerpoint/2010/main" val="2156171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3</a:t>
            </a:fld>
            <a:endParaRPr lang="en-GB"/>
          </a:p>
        </p:txBody>
      </p:sp>
    </p:spTree>
    <p:extLst>
      <p:ext uri="{BB962C8B-B14F-4D97-AF65-F5344CB8AC3E}">
        <p14:creationId xmlns:p14="http://schemas.microsoft.com/office/powerpoint/2010/main" val="113246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5E53B0-EFB7-4B0E-B012-E676534541B5}" type="slidenum">
              <a:rPr lang="en-GB" smtClean="0"/>
              <a:t>4</a:t>
            </a:fld>
            <a:endParaRPr lang="en-GB"/>
          </a:p>
        </p:txBody>
      </p:sp>
    </p:spTree>
    <p:extLst>
      <p:ext uri="{BB962C8B-B14F-4D97-AF65-F5344CB8AC3E}">
        <p14:creationId xmlns:p14="http://schemas.microsoft.com/office/powerpoint/2010/main" val="2442283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5E53B0-EFB7-4B0E-B012-E676534541B5}" type="slidenum">
              <a:rPr lang="en-GB" smtClean="0"/>
              <a:t>5</a:t>
            </a:fld>
            <a:endParaRPr lang="en-GB"/>
          </a:p>
        </p:txBody>
      </p:sp>
    </p:spTree>
    <p:extLst>
      <p:ext uri="{BB962C8B-B14F-4D97-AF65-F5344CB8AC3E}">
        <p14:creationId xmlns:p14="http://schemas.microsoft.com/office/powerpoint/2010/main" val="2838456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5E53B0-EFB7-4B0E-B012-E676534541B5}" type="slidenum">
              <a:rPr lang="en-GB" smtClean="0"/>
              <a:t>6</a:t>
            </a:fld>
            <a:endParaRPr lang="en-GB"/>
          </a:p>
        </p:txBody>
      </p:sp>
    </p:spTree>
    <p:extLst>
      <p:ext uri="{BB962C8B-B14F-4D97-AF65-F5344CB8AC3E}">
        <p14:creationId xmlns:p14="http://schemas.microsoft.com/office/powerpoint/2010/main" val="1900132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F5E53B0-EFB7-4B0E-B012-E676534541B5}" type="slidenum">
              <a:rPr lang="en-GB" smtClean="0"/>
              <a:t>7</a:t>
            </a:fld>
            <a:endParaRPr lang="en-GB"/>
          </a:p>
        </p:txBody>
      </p:sp>
    </p:spTree>
    <p:extLst>
      <p:ext uri="{BB962C8B-B14F-4D97-AF65-F5344CB8AC3E}">
        <p14:creationId xmlns:p14="http://schemas.microsoft.com/office/powerpoint/2010/main" val="1280891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8</a:t>
            </a:fld>
            <a:endParaRPr lang="en-GB"/>
          </a:p>
        </p:txBody>
      </p:sp>
    </p:spTree>
    <p:extLst>
      <p:ext uri="{BB962C8B-B14F-4D97-AF65-F5344CB8AC3E}">
        <p14:creationId xmlns:p14="http://schemas.microsoft.com/office/powerpoint/2010/main" val="3819650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GB" dirty="0"/>
          </a:p>
        </p:txBody>
      </p:sp>
      <p:sp>
        <p:nvSpPr>
          <p:cNvPr id="4" name="Slide Number Placeholder 3"/>
          <p:cNvSpPr>
            <a:spLocks noGrp="1"/>
          </p:cNvSpPr>
          <p:nvPr>
            <p:ph type="sldNum" sz="quarter" idx="10"/>
          </p:nvPr>
        </p:nvSpPr>
        <p:spPr/>
        <p:txBody>
          <a:bodyPr/>
          <a:lstStyle/>
          <a:p>
            <a:fld id="{2F5E53B0-EFB7-4B0E-B012-E676534541B5}" type="slidenum">
              <a:rPr lang="en-GB" smtClean="0"/>
              <a:t>9</a:t>
            </a:fld>
            <a:endParaRPr lang="en-GB"/>
          </a:p>
        </p:txBody>
      </p:sp>
    </p:spTree>
    <p:extLst>
      <p:ext uri="{BB962C8B-B14F-4D97-AF65-F5344CB8AC3E}">
        <p14:creationId xmlns:p14="http://schemas.microsoft.com/office/powerpoint/2010/main" val="11104262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3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6292" y="3017"/>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24733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82FE65C8-53B9-4A65-9C1E-6CBDEA955368}"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able Placeholder 8"/>
          <p:cNvSpPr>
            <a:spLocks noGrp="1"/>
          </p:cNvSpPr>
          <p:nvPr>
            <p:ph type="tbl" sz="quarter" idx="13"/>
          </p:nvPr>
        </p:nvSpPr>
        <p:spPr>
          <a:xfrm>
            <a:off x="468000" y="1752283"/>
            <a:ext cx="11277600" cy="4629466"/>
          </a:xfrm>
          <a:prstGeom prst="rect">
            <a:avLst/>
          </a:prstGeom>
        </p:spPr>
        <p:txBody>
          <a:bodyPr/>
          <a:lstStyle/>
          <a:p>
            <a:r>
              <a:rPr lang="en-US"/>
              <a:t>Click icon to add table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642794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91BECD97-DD0F-463B-95C3-8598E3373930}"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3051175" y="1752600"/>
            <a:ext cx="86817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2131200"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253582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edium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8139A1E0-8688-4F67-A0FA-9CCEE9D67EBF}"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6100024" y="1752600"/>
            <a:ext cx="5634921"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5172146"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4020816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imag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13428F54-6608-454E-BBC4-B0BCE0D2380D}"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9154103" y="1752600"/>
            <a:ext cx="257999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a:t>
            </a:r>
            <a:br>
              <a:rPr lang="en-US" dirty="0"/>
            </a:br>
            <a:r>
              <a:rPr lang="en-US" dirty="0"/>
              <a:t>(Arial 20pt)</a:t>
            </a:r>
          </a:p>
          <a:p>
            <a:pPr lvl="2"/>
            <a:r>
              <a:rPr lang="en-US" dirty="0"/>
              <a:t>Bulleted slide body text (Arial 16pt)</a:t>
            </a:r>
          </a:p>
          <a:p>
            <a:pPr lvl="3"/>
            <a:r>
              <a:rPr lang="en-US" dirty="0"/>
              <a:t>Body text</a:t>
            </a:r>
            <a:br>
              <a:rPr lang="en-US" dirty="0"/>
            </a:br>
            <a:r>
              <a:rPr lang="en-US" dirty="0"/>
              <a:t>(Arial 24pt)</a:t>
            </a:r>
          </a:p>
          <a:p>
            <a:pPr lvl="4"/>
            <a:r>
              <a:rPr lang="en-US" dirty="0"/>
              <a:t>Bulleted source</a:t>
            </a:r>
            <a:br>
              <a:rPr lang="en-US" dirty="0"/>
            </a:br>
            <a:r>
              <a:rPr lang="en-US" dirty="0"/>
              <a:t>(Arial 20pt)</a:t>
            </a:r>
          </a:p>
          <a:p>
            <a:pPr lvl="5"/>
            <a:r>
              <a:rPr lang="en-US" dirty="0"/>
              <a:t>Source (Arial 16pt)</a:t>
            </a:r>
            <a:endParaRPr lang="en-GB" dirty="0"/>
          </a:p>
        </p:txBody>
      </p:sp>
      <p:sp>
        <p:nvSpPr>
          <p:cNvPr id="12" name="Picture Placeholder 11"/>
          <p:cNvSpPr>
            <a:spLocks noGrp="1" noChangeAspect="1"/>
          </p:cNvSpPr>
          <p:nvPr>
            <p:ph type="pic" sz="quarter" idx="14"/>
          </p:nvPr>
        </p:nvSpPr>
        <p:spPr>
          <a:xfrm>
            <a:off x="468000" y="1752600"/>
            <a:ext cx="8236031" cy="4629150"/>
          </a:xfrm>
          <a:prstGeom prst="rect">
            <a:avLst/>
          </a:prstGeom>
        </p:spPr>
        <p:txBody>
          <a:bodyPr/>
          <a:lstStyle>
            <a:lvl1pPr>
              <a:defRPr sz="18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295767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rt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A34AC5DF-96CC-4367-BC2B-42B6C418B2A3}"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3712980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Chart and title slide">
    <p:bg>
      <p:bgPr>
        <a:solidFill>
          <a:srgbClr val="12273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lvl1pPr>
              <a:defRPr>
                <a:solidFill>
                  <a:srgbClr val="E7E6E6"/>
                </a:solidFill>
              </a:defRPr>
            </a:lvl1pPr>
          </a:lstStyle>
          <a:p>
            <a:fld id="{1083BC0C-ECAB-4707-B120-A4CA0C6C38E5}" type="datetime6">
              <a:rPr lang="en-US" smtClean="0"/>
              <a:t>October 23</a:t>
            </a:fld>
            <a:endParaRPr lang="en-GB" dirty="0"/>
          </a:p>
        </p:txBody>
      </p:sp>
      <p:sp>
        <p:nvSpPr>
          <p:cNvPr id="5" name="Footer Placeholder 4"/>
          <p:cNvSpPr>
            <a:spLocks noGrp="1"/>
          </p:cNvSpPr>
          <p:nvPr>
            <p:ph type="ftr" sz="quarter" idx="11"/>
          </p:nvPr>
        </p:nvSpPr>
        <p:spPr>
          <a:xfrm>
            <a:off x="3051174" y="6381751"/>
            <a:ext cx="6096001" cy="382270"/>
          </a:xfrm>
        </p:spPr>
        <p:txBody>
          <a:bodyPr/>
          <a:lstStyle>
            <a:lvl1pPr>
              <a:defRPr>
                <a:solidFill>
                  <a:srgbClr val="E7E6E6"/>
                </a:solidFill>
              </a:defRPr>
            </a:lvl1p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lvl1pPr>
              <a:defRPr>
                <a:solidFill>
                  <a:srgbClr val="E7E6E6"/>
                </a:solidFill>
              </a:defRPr>
            </a:lvl1pPr>
          </a:lstStyle>
          <a:p>
            <a:fld id="{B0B34E4B-25F1-4D72-B319-B9B5A0ABC919}" type="slidenum">
              <a:rPr lang="en-GB" smtClean="0"/>
              <a:pPr/>
              <a:t>‹#›</a:t>
            </a:fld>
            <a:endParaRPr lang="en-GB"/>
          </a:p>
        </p:txBody>
      </p:sp>
      <p:cxnSp>
        <p:nvCxnSpPr>
          <p:cNvPr id="11" name="Straight Connector 10"/>
          <p:cNvCxnSpPr/>
          <p:nvPr userDrawn="1"/>
        </p:nvCxnSpPr>
        <p:spPr>
          <a:xfrm>
            <a:off x="455296" y="6764020"/>
            <a:ext cx="112788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Chart Placeholder 11"/>
          <p:cNvSpPr>
            <a:spLocks noGrp="1"/>
          </p:cNvSpPr>
          <p:nvPr>
            <p:ph type="chart" sz="quarter" idx="13"/>
          </p:nvPr>
        </p:nvSpPr>
        <p:spPr>
          <a:xfrm>
            <a:off x="468000" y="1752600"/>
            <a:ext cx="11277600" cy="4629150"/>
          </a:xfrm>
          <a:prstGeom prst="rect">
            <a:avLst/>
          </a:prstGeom>
        </p:spPr>
        <p:txBody>
          <a:bodyPr/>
          <a:lstStyle>
            <a:lvl1pPr>
              <a:defRPr sz="2000"/>
            </a:lvl1pPr>
          </a:lstStyle>
          <a:p>
            <a:r>
              <a:rPr lang="en-US"/>
              <a:t>Click icon to add chart</a:t>
            </a:r>
            <a:endParaRPr lang="en-GB" dirty="0"/>
          </a:p>
        </p:txBody>
      </p:sp>
      <p:sp>
        <p:nvSpPr>
          <p:cNvPr id="3" name="Title 2"/>
          <p:cNvSpPr>
            <a:spLocks noGrp="1"/>
          </p:cNvSpPr>
          <p:nvPr>
            <p:ph type="title"/>
          </p:nvPr>
        </p:nvSpPr>
        <p:spPr/>
        <p:txBody>
          <a:bodyPr/>
          <a:lstStyle>
            <a:lvl1pPr>
              <a:defRPr>
                <a:solidFill>
                  <a:srgbClr val="E7E6E6"/>
                </a:solidFill>
              </a:defRPr>
            </a:lvl1pPr>
          </a:lstStyle>
          <a:p>
            <a:r>
              <a:rPr lang="en-US"/>
              <a:t>Click to edit Master title style</a:t>
            </a:r>
            <a:endParaRPr lang="en-GB" dirty="0"/>
          </a:p>
        </p:txBody>
      </p:sp>
      <p:sp>
        <p:nvSpPr>
          <p:cNvPr id="8" name="Rectangle 7"/>
          <p:cNvSpPr/>
          <p:nvPr userDrawn="1"/>
        </p:nvSpPr>
        <p:spPr>
          <a:xfrm>
            <a:off x="455296" y="0"/>
            <a:ext cx="11278800" cy="289560"/>
          </a:xfrm>
          <a:prstGeom prst="rect">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userDrawn="1"/>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6600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and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CDDC2CE9-BA3F-421B-821E-1FDBA02116D8}"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Picture Placeholder 12"/>
          <p:cNvSpPr>
            <a:spLocks noGrp="1"/>
          </p:cNvSpPr>
          <p:nvPr>
            <p:ph type="pic" sz="quarter" idx="13"/>
          </p:nvPr>
        </p:nvSpPr>
        <p:spPr>
          <a:xfrm>
            <a:off x="468000" y="1752600"/>
            <a:ext cx="11277600" cy="4629150"/>
          </a:xfrm>
          <a:prstGeom prst="rect">
            <a:avLst/>
          </a:prstGeom>
        </p:spPr>
        <p:txBody>
          <a:bodyPr/>
          <a:lstStyle>
            <a:lvl1pPr>
              <a:defRPr sz="20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4155041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C1A0F354-DAAE-482C-85A7-FAF02F829580}"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562800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2"/>
          <p:cNvSpPr>
            <a:spLocks noGrp="1"/>
          </p:cNvSpPr>
          <p:nvPr>
            <p:ph type="body" sz="quarter" idx="14" hasCustomPrompt="1"/>
          </p:nvPr>
        </p:nvSpPr>
        <p:spPr>
          <a:xfrm>
            <a:off x="6111306" y="1752600"/>
            <a:ext cx="5622790" cy="4629150"/>
          </a:xfrm>
          <a:prstGeom prst="rect">
            <a:avLst/>
          </a:prstGeom>
        </p:spPr>
        <p:txBody>
          <a:bodyPr rIns="180000"/>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121761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arrow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4A6160CF-2405-4221-A591-FCC862A7C3B4}"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3051175" y="1752600"/>
            <a:ext cx="6096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341495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de bullete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B6319E89-2453-4694-A5A4-79FFC1910D1E}"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16" hasCustomPrompt="1"/>
          </p:nvPr>
        </p:nvSpPr>
        <p:spPr>
          <a:xfrm>
            <a:off x="1524000" y="1752600"/>
            <a:ext cx="9144000" cy="4629150"/>
          </a:xfrm>
        </p:spPr>
        <p:txBody>
          <a:bodyPr/>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610881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611733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4B8222D2-29C1-48C8-B66B-BD12C32938B6}"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8"/>
          </p:nvPr>
        </p:nvSpPr>
        <p:spPr>
          <a:xfrm>
            <a:off x="468000" y="1761172"/>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3" name="Picture Placeholder 6"/>
          <p:cNvSpPr>
            <a:spLocks noGrp="1"/>
          </p:cNvSpPr>
          <p:nvPr>
            <p:ph type="pic" sz="quarter" idx="19"/>
          </p:nvPr>
        </p:nvSpPr>
        <p:spPr>
          <a:xfrm>
            <a:off x="6094696"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0" hasCustomPrompt="1"/>
          </p:nvPr>
        </p:nvSpPr>
        <p:spPr>
          <a:xfrm>
            <a:off x="468000" y="2741612"/>
            <a:ext cx="56266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12" name="Text Placeholder 11"/>
          <p:cNvSpPr>
            <a:spLocks noGrp="1"/>
          </p:cNvSpPr>
          <p:nvPr>
            <p:ph type="body" sz="quarter" idx="21" hasCustomPrompt="1"/>
          </p:nvPr>
        </p:nvSpPr>
        <p:spPr>
          <a:xfrm>
            <a:off x="6096000" y="2741613"/>
            <a:ext cx="5638096" cy="3640137"/>
          </a:xfrm>
        </p:spPr>
        <p:txBody>
          <a:bodyPr rIns="180000"/>
          <a:lstStyle>
            <a:lvl5pPr>
              <a:defRPr/>
            </a:lvl5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Tree>
    <p:extLst>
      <p:ext uri="{BB962C8B-B14F-4D97-AF65-F5344CB8AC3E}">
        <p14:creationId xmlns:p14="http://schemas.microsoft.com/office/powerpoint/2010/main" val="3760263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4522EA94-F7B9-45FC-9BED-A86B524ECDB7}"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Picture Placeholder 6"/>
          <p:cNvSpPr>
            <a:spLocks noGrp="1"/>
          </p:cNvSpPr>
          <p:nvPr>
            <p:ph type="pic" sz="quarter" idx="18"/>
          </p:nvPr>
        </p:nvSpPr>
        <p:spPr>
          <a:xfrm>
            <a:off x="1677913"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19" name="Picture Placeholder 6"/>
          <p:cNvSpPr>
            <a:spLocks noGrp="1"/>
          </p:cNvSpPr>
          <p:nvPr>
            <p:ph type="pic" sz="quarter" idx="19"/>
          </p:nvPr>
        </p:nvSpPr>
        <p:spPr>
          <a:xfrm>
            <a:off x="5624200"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20" name="Picture Placeholder 6"/>
          <p:cNvSpPr>
            <a:spLocks noGrp="1"/>
          </p:cNvSpPr>
          <p:nvPr>
            <p:ph type="pic" sz="quarter" idx="20"/>
          </p:nvPr>
        </p:nvSpPr>
        <p:spPr>
          <a:xfrm>
            <a:off x="9570488" y="1764000"/>
            <a:ext cx="964800" cy="964800"/>
          </a:xfrm>
          <a:prstGeom prst="rect">
            <a:avLst/>
          </a:prstGeom>
        </p:spPr>
        <p:txBody>
          <a:bodyPr/>
          <a:lstStyle>
            <a:lvl1pPr marL="0" indent="0">
              <a:buNone/>
              <a:defRPr lang="en-GB" sz="1400" dirty="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9" name="Text Placeholder 8"/>
          <p:cNvSpPr>
            <a:spLocks noGrp="1"/>
          </p:cNvSpPr>
          <p:nvPr>
            <p:ph type="body" sz="quarter" idx="21"/>
          </p:nvPr>
        </p:nvSpPr>
        <p:spPr>
          <a:xfrm>
            <a:off x="468313"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2" name="Text Placeholder 11"/>
          <p:cNvSpPr>
            <a:spLocks noGrp="1"/>
          </p:cNvSpPr>
          <p:nvPr>
            <p:ph type="body" sz="quarter" idx="22"/>
          </p:nvPr>
        </p:nvSpPr>
        <p:spPr>
          <a:xfrm>
            <a:off x="4414600"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4" name="Text Placeholder 13"/>
          <p:cNvSpPr>
            <a:spLocks noGrp="1"/>
          </p:cNvSpPr>
          <p:nvPr>
            <p:ph type="body" sz="quarter" idx="23"/>
          </p:nvPr>
        </p:nvSpPr>
        <p:spPr>
          <a:xfrm>
            <a:off x="8360888" y="2741613"/>
            <a:ext cx="338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13368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724000C0-3CAA-42C0-9DF2-850C9B1156EF}"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5" name="Picture Placeholder 6"/>
          <p:cNvSpPr>
            <a:spLocks noGrp="1"/>
          </p:cNvSpPr>
          <p:nvPr>
            <p:ph type="pic" sz="quarter" idx="18"/>
          </p:nvPr>
        </p:nvSpPr>
        <p:spPr>
          <a:xfrm>
            <a:off x="1101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7" name="Picture Placeholder 6"/>
          <p:cNvSpPr>
            <a:spLocks noGrp="1"/>
          </p:cNvSpPr>
          <p:nvPr>
            <p:ph type="pic" sz="quarter" idx="20"/>
          </p:nvPr>
        </p:nvSpPr>
        <p:spPr>
          <a:xfrm>
            <a:off x="1014465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21"/>
          </p:nvPr>
        </p:nvSpPr>
        <p:spPr>
          <a:xfrm>
            <a:off x="411616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0" name="Picture Placeholder 6"/>
          <p:cNvSpPr>
            <a:spLocks noGrp="1"/>
          </p:cNvSpPr>
          <p:nvPr>
            <p:ph type="pic" sz="quarter" idx="22"/>
          </p:nvPr>
        </p:nvSpPr>
        <p:spPr>
          <a:xfrm>
            <a:off x="713040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19" name="Text Placeholder 7"/>
          <p:cNvSpPr>
            <a:spLocks noGrp="1"/>
          </p:cNvSpPr>
          <p:nvPr>
            <p:ph type="body" sz="quarter" idx="24"/>
          </p:nvPr>
        </p:nvSpPr>
        <p:spPr>
          <a:xfrm>
            <a:off x="3482560"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6496807"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9511053" y="2741613"/>
            <a:ext cx="2232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41595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ve icons and tex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C0DEB961-4158-4E4C-A947-E8FEF67567B3}"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7" name="Picture Placeholder 6"/>
          <p:cNvSpPr>
            <a:spLocks noGrp="1"/>
          </p:cNvSpPr>
          <p:nvPr>
            <p:ph type="pic" sz="quarter" idx="18"/>
          </p:nvPr>
        </p:nvSpPr>
        <p:spPr>
          <a:xfrm>
            <a:off x="957913"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18" name="Picture Placeholder 6"/>
          <p:cNvSpPr>
            <a:spLocks noGrp="1"/>
          </p:cNvSpPr>
          <p:nvPr>
            <p:ph type="pic" sz="quarter" idx="19"/>
          </p:nvPr>
        </p:nvSpPr>
        <p:spPr>
          <a:xfrm>
            <a:off x="5619157"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8" name="Picture Placeholder 6"/>
          <p:cNvSpPr>
            <a:spLocks noGrp="1"/>
          </p:cNvSpPr>
          <p:nvPr>
            <p:ph type="pic" sz="quarter" idx="20"/>
          </p:nvPr>
        </p:nvSpPr>
        <p:spPr>
          <a:xfrm>
            <a:off x="10280400"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29" name="Picture Placeholder 6"/>
          <p:cNvSpPr>
            <a:spLocks noGrp="1"/>
          </p:cNvSpPr>
          <p:nvPr>
            <p:ph type="pic" sz="quarter" idx="21"/>
          </p:nvPr>
        </p:nvSpPr>
        <p:spPr>
          <a:xfrm>
            <a:off x="3288535"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0" name="Picture Placeholder 6"/>
          <p:cNvSpPr>
            <a:spLocks noGrp="1"/>
          </p:cNvSpPr>
          <p:nvPr>
            <p:ph type="pic" sz="quarter" idx="22"/>
          </p:nvPr>
        </p:nvSpPr>
        <p:spPr>
          <a:xfrm>
            <a:off x="7949779" y="1764000"/>
            <a:ext cx="964800" cy="964800"/>
          </a:xfrm>
          <a:prstGeom prst="rect">
            <a:avLst/>
          </a:prstGeom>
        </p:spPr>
        <p:txBody>
          <a:bodyPr/>
          <a:lstStyle>
            <a:lvl1pPr marL="0" indent="0">
              <a:buNone/>
              <a:defRPr sz="1400"/>
            </a:lvl1pPr>
          </a:lstStyle>
          <a:p>
            <a:r>
              <a:rPr lang="en-US"/>
              <a:t>Click icon to add picture</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
        <p:nvSpPr>
          <p:cNvPr id="8" name="Text Placeholder 7"/>
          <p:cNvSpPr>
            <a:spLocks noGrp="1"/>
          </p:cNvSpPr>
          <p:nvPr>
            <p:ph type="body" sz="quarter" idx="23"/>
          </p:nvPr>
        </p:nvSpPr>
        <p:spPr>
          <a:xfrm>
            <a:off x="468313"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0" name="Text Placeholder 7"/>
          <p:cNvSpPr>
            <a:spLocks noGrp="1"/>
          </p:cNvSpPr>
          <p:nvPr>
            <p:ph type="body" sz="quarter" idx="24"/>
          </p:nvPr>
        </p:nvSpPr>
        <p:spPr>
          <a:xfrm>
            <a:off x="2798935"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1" name="Text Placeholder 7"/>
          <p:cNvSpPr>
            <a:spLocks noGrp="1"/>
          </p:cNvSpPr>
          <p:nvPr>
            <p:ph type="body" sz="quarter" idx="25"/>
          </p:nvPr>
        </p:nvSpPr>
        <p:spPr>
          <a:xfrm>
            <a:off x="5129557"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2" name="Text Placeholder 7"/>
          <p:cNvSpPr>
            <a:spLocks noGrp="1"/>
          </p:cNvSpPr>
          <p:nvPr>
            <p:ph type="body" sz="quarter" idx="26"/>
          </p:nvPr>
        </p:nvSpPr>
        <p:spPr>
          <a:xfrm>
            <a:off x="7460179"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
        <p:nvSpPr>
          <p:cNvPr id="23" name="Text Placeholder 7"/>
          <p:cNvSpPr>
            <a:spLocks noGrp="1"/>
          </p:cNvSpPr>
          <p:nvPr>
            <p:ph type="body" sz="quarter" idx="27"/>
          </p:nvPr>
        </p:nvSpPr>
        <p:spPr>
          <a:xfrm>
            <a:off x="9790800" y="2741613"/>
            <a:ext cx="1944000" cy="3640137"/>
          </a:xfrm>
        </p:spPr>
        <p:txBody>
          <a:bodyPr/>
          <a:lstStyle>
            <a:lvl1pPr algn="ctr">
              <a:defRPr/>
            </a:lvl1pPr>
            <a:lvl2pPr algn="ctr">
              <a:defRPr/>
            </a:lvl2pPr>
            <a:lvl3pPr algn="ctr">
              <a:defRPr/>
            </a:lvl3pPr>
            <a:lvl4pPr algn="ctr">
              <a:defRPr/>
            </a:lvl4pPr>
            <a:lvl5pPr algn="ctr">
              <a:defRPr/>
            </a:lvl5pPr>
            <a:lvl6pPr algn="ctr">
              <a:defRPr/>
            </a:lvl6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602663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8277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3" name="Group 12"/>
          <p:cNvGrpSpPr/>
          <p:nvPr userDrawn="1"/>
        </p:nvGrpSpPr>
        <p:grpSpPr>
          <a:xfrm>
            <a:off x="455296" y="16"/>
            <a:ext cx="11279504" cy="2741596"/>
            <a:chOff x="455296" y="0"/>
            <a:chExt cx="11279504" cy="289560"/>
          </a:xfrm>
        </p:grpSpPr>
        <p:sp>
          <p:nvSpPr>
            <p:cNvPr id="45" name="Rectangle 44"/>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6964018" y="0"/>
              <a:ext cx="2855754" cy="289560"/>
            </a:xfrm>
            <a:prstGeom prst="rect">
              <a:avLst/>
            </a:prstGeom>
            <a:solidFill>
              <a:srgbClr val="3CD7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p:cNvSpPr/>
            <p:nvPr userDrawn="1"/>
          </p:nvSpPr>
          <p:spPr>
            <a:xfrm>
              <a:off x="9819772" y="0"/>
              <a:ext cx="1915028"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userDrawn="1">
            <p:ph type="title"/>
          </p:nvPr>
        </p:nvSpPr>
        <p:spPr>
          <a:xfrm>
            <a:off x="455296" y="2741612"/>
            <a:ext cx="11279504" cy="1538287"/>
          </a:xfrm>
        </p:spPr>
        <p:txBody>
          <a:bodyPr anchor="b"/>
          <a:lstStyle>
            <a:lvl1pPr>
              <a:defRPr sz="4800" b="0"/>
            </a:lvl1pPr>
          </a:lstStyle>
          <a:p>
            <a:r>
              <a:rPr lang="en-US"/>
              <a:t>Click to edit Master title style</a:t>
            </a:r>
            <a:endParaRPr lang="en-GB" dirty="0"/>
          </a:p>
        </p:txBody>
      </p:sp>
      <p:sp>
        <p:nvSpPr>
          <p:cNvPr id="3" name="Text Placeholder 2"/>
          <p:cNvSpPr>
            <a:spLocks noGrp="1"/>
          </p:cNvSpPr>
          <p:nvPr userDrawn="1">
            <p:ph type="body" idx="1"/>
          </p:nvPr>
        </p:nvSpPr>
        <p:spPr>
          <a:xfrm>
            <a:off x="457200" y="4381500"/>
            <a:ext cx="11277600" cy="1193800"/>
          </a:xfrm>
          <a:prstGeom prst="rect">
            <a:avLst/>
          </a:prstGeom>
        </p:spPr>
        <p:txBody>
          <a:bodyPr lIns="0" tIns="0" rIns="0" bIns="0" anchor="b" anchorCtr="0"/>
          <a:lstStyle>
            <a:lvl1pPr marL="0" indent="0">
              <a:buNone/>
              <a:defRPr sz="2400">
                <a:solidFill>
                  <a:schemeClr val="tx1"/>
                </a:solidFill>
                <a:latin typeface="Century Gothic" panose="020B0502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userDrawn="1">
            <p:ph type="dt" sz="half" idx="10"/>
          </p:nvPr>
        </p:nvSpPr>
        <p:spPr/>
        <p:txBody>
          <a:bodyPr/>
          <a:lstStyle/>
          <a:p>
            <a:fld id="{64E28FE6-F327-46AC-97E4-2A8AAD6CE4D7}" type="datetime6">
              <a:rPr lang="en-US" smtClean="0"/>
              <a:t>October 23</a:t>
            </a:fld>
            <a:endParaRPr lang="en-GB"/>
          </a:p>
        </p:txBody>
      </p:sp>
      <p:sp>
        <p:nvSpPr>
          <p:cNvPr id="5" name="Footer Placeholder 4"/>
          <p:cNvSpPr>
            <a:spLocks noGrp="1"/>
          </p:cNvSpPr>
          <p:nvPr userDrawn="1">
            <p:ph type="ftr" sz="quarter" idx="11"/>
          </p:nvPr>
        </p:nvSpPr>
        <p:spPr/>
        <p:txBody>
          <a:bodyPr/>
          <a:lstStyle/>
          <a:p>
            <a:endParaRPr lang="en-GB"/>
          </a:p>
        </p:txBody>
      </p:sp>
      <p:sp>
        <p:nvSpPr>
          <p:cNvPr id="6" name="Slide Number Placeholder 5"/>
          <p:cNvSpPr>
            <a:spLocks noGrp="1"/>
          </p:cNvSpPr>
          <p:nvPr userDrawn="1">
            <p:ph type="sldNum" sz="quarter" idx="12"/>
          </p:nvPr>
        </p:nvSpPr>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5347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rgbClr val="12273F"/>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6093" b="9264"/>
          <a:stretch/>
        </p:blipFill>
        <p:spPr>
          <a:xfrm>
            <a:off x="0" y="-27214"/>
            <a:ext cx="12192000" cy="6879771"/>
          </a:xfrm>
          <a:prstGeom prst="rect">
            <a:avLst/>
          </a:prstGeom>
        </p:spPr>
      </p:pic>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27500" y="1441671"/>
            <a:ext cx="3942000" cy="3942000"/>
          </a:xfrm>
          <a:prstGeom prst="rect">
            <a:avLst/>
          </a:prstGeom>
        </p:spPr>
      </p:pic>
    </p:spTree>
    <p:extLst>
      <p:ext uri="{BB962C8B-B14F-4D97-AF65-F5344CB8AC3E}">
        <p14:creationId xmlns:p14="http://schemas.microsoft.com/office/powerpoint/2010/main" val="910040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186894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319427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28315851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424333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6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3882697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7_Dark Blue Cover">
    <p:bg>
      <p:bgPr>
        <a:solidFill>
          <a:srgbClr val="12273F"/>
        </a:solidFill>
        <a:effectLst/>
      </p:bgPr>
    </p:bg>
    <p:spTree>
      <p:nvGrpSpPr>
        <p:cNvPr id="1" name=""/>
        <p:cNvGrpSpPr/>
        <p:nvPr/>
      </p:nvGrpSpPr>
      <p:grpSpPr>
        <a:xfrm>
          <a:off x="0" y="0"/>
          <a:ext cx="0" cy="0"/>
          <a:chOff x="0" y="0"/>
          <a:chExt cx="0" cy="0"/>
        </a:xfrm>
      </p:grpSpPr>
      <p:pic>
        <p:nvPicPr>
          <p:cNvPr id="126" name="Picture Placeholder 3"/>
          <p:cNvPicPr>
            <a:picLocks noChangeAspect="1"/>
          </p:cNvPicPr>
          <p:nvPr userDrawn="1"/>
        </p:nvPicPr>
        <p:blipFill>
          <a:blip r:embed="rId2">
            <a:extLst>
              <a:ext uri="{28A0092B-C50C-407E-A947-70E740481C1C}">
                <a14:useLocalDpi xmlns:a14="http://schemas.microsoft.com/office/drawing/2010/main" val="0"/>
              </a:ext>
            </a:extLst>
          </a:blip>
          <a:srcRect t="18" b="18"/>
          <a:stretch/>
        </p:blipFill>
        <p:spPr>
          <a:xfrm>
            <a:off x="7634288" y="0"/>
            <a:ext cx="4557712" cy="6862763"/>
          </a:xfrm>
          <a:prstGeom prst="rect">
            <a:avLst/>
          </a:prstGeom>
        </p:spPr>
      </p:pic>
      <p:sp>
        <p:nvSpPr>
          <p:cNvPr id="288" name="Text Placeholder 287"/>
          <p:cNvSpPr>
            <a:spLocks noGrp="1"/>
          </p:cNvSpPr>
          <p:nvPr userDrawn="1">
            <p:ph type="body" sz="quarter" idx="13" hasCustomPrompt="1"/>
          </p:nvPr>
        </p:nvSpPr>
        <p:spPr>
          <a:xfrm>
            <a:off x="457200" y="5487988"/>
            <a:ext cx="7165974" cy="982800"/>
          </a:xfrm>
          <a:prstGeom prst="rect">
            <a:avLst/>
          </a:prstGeom>
        </p:spPr>
        <p:txBody>
          <a:bodyPr rIns="457200" anchor="b" anchorCtr="0"/>
          <a:lstStyle>
            <a:lvl1pPr marL="0" indent="0">
              <a:spcAft>
                <a:spcPts val="0"/>
              </a:spcAft>
              <a:buNone/>
              <a:defRPr sz="2000" b="1" baseline="0">
                <a:solidFill>
                  <a:srgbClr val="E7E6E6"/>
                </a:solidFill>
                <a:latin typeface="Arial" panose="020B0604020202020204" pitchFamily="34" charset="0"/>
                <a:cs typeface="Arial" panose="020B0604020202020204" pitchFamily="34" charset="0"/>
              </a:defRPr>
            </a:lvl1pPr>
            <a:lvl2pPr marL="0" indent="0">
              <a:spcAft>
                <a:spcPts val="0"/>
              </a:spcAft>
              <a:buFont typeface="Arial" panose="020B0604020202020204" pitchFamily="34" charset="0"/>
              <a:buNone/>
              <a:defRPr sz="2000" b="0">
                <a:solidFill>
                  <a:srgbClr val="E7E6E6"/>
                </a:solidFill>
                <a:latin typeface="Arial" panose="020B0604020202020204" pitchFamily="34" charset="0"/>
                <a:cs typeface="Arial" panose="020B0604020202020204" pitchFamily="34" charset="0"/>
              </a:defRPr>
            </a:lvl2pPr>
            <a:lvl3pPr marL="0" indent="0">
              <a:spcAft>
                <a:spcPts val="0"/>
              </a:spcAft>
              <a:buNone/>
              <a:defRPr sz="2000" b="1">
                <a:solidFill>
                  <a:schemeClr val="accent6"/>
                </a:solidFill>
              </a:defRPr>
            </a:lvl3pPr>
            <a:lvl4pPr marL="0" indent="0">
              <a:spcAft>
                <a:spcPts val="0"/>
              </a:spcAft>
              <a:buFont typeface="Arial" panose="020B0604020202020204" pitchFamily="34" charset="0"/>
              <a:buNone/>
              <a:defRPr sz="2000" b="1">
                <a:solidFill>
                  <a:schemeClr val="accent6"/>
                </a:solidFill>
              </a:defRPr>
            </a:lvl4pPr>
            <a:lvl5pPr marL="0" indent="0">
              <a:spcAft>
                <a:spcPts val="0"/>
              </a:spcAft>
              <a:buNone/>
              <a:defRPr sz="2000" b="1">
                <a:solidFill>
                  <a:schemeClr val="accent6"/>
                </a:solidFill>
              </a:defRPr>
            </a:lvl5pPr>
          </a:lstStyle>
          <a:p>
            <a:pPr lvl="0"/>
            <a:r>
              <a:rPr lang="en-US" dirty="0"/>
              <a:t>Click to add Name Surname</a:t>
            </a:r>
          </a:p>
          <a:p>
            <a:pPr lvl="1"/>
            <a:r>
              <a:rPr lang="en-US" dirty="0"/>
              <a:t>Title/Date</a:t>
            </a:r>
            <a:endParaRPr lang="en-GB" dirty="0"/>
          </a:p>
        </p:txBody>
      </p:sp>
      <p:sp>
        <p:nvSpPr>
          <p:cNvPr id="66" name="Text Placeholder 2"/>
          <p:cNvSpPr>
            <a:spLocks noGrp="1"/>
          </p:cNvSpPr>
          <p:nvPr userDrawn="1">
            <p:ph type="body" sz="quarter" idx="16" hasCustomPrompt="1"/>
          </p:nvPr>
        </p:nvSpPr>
        <p:spPr>
          <a:xfrm>
            <a:off x="457199" y="1752600"/>
            <a:ext cx="7165975" cy="3735387"/>
          </a:xfrm>
          <a:prstGeom prst="rect">
            <a:avLst/>
          </a:prstGeom>
        </p:spPr>
        <p:txBody>
          <a:bodyPr rIns="457200"/>
          <a:lstStyle>
            <a:lvl1pPr marL="0" indent="0">
              <a:spcAft>
                <a:spcPts val="2400"/>
              </a:spcAft>
              <a:buNone/>
              <a:defRPr sz="4000">
                <a:solidFill>
                  <a:srgbClr val="E7E6E6"/>
                </a:solidFill>
                <a:latin typeface="Century Gothic" panose="020B0502020202020204" pitchFamily="34" charset="0"/>
                <a:cs typeface="Arial" panose="020B0604020202020204" pitchFamily="34" charset="0"/>
              </a:defRPr>
            </a:lvl1pPr>
            <a:lvl2pPr marL="0" indent="0">
              <a:buFont typeface="Arial" panose="020B0604020202020204" pitchFamily="34" charset="0"/>
              <a:buNone/>
              <a:defRPr sz="2400">
                <a:solidFill>
                  <a:srgbClr val="E7E6E6"/>
                </a:solidFill>
                <a:latin typeface="Century Gothic" panose="020B0502020202020204" pitchFamily="34" charset="0"/>
                <a:cs typeface="Arial" panose="020B0604020202020204" pitchFamily="34" charset="0"/>
              </a:defRPr>
            </a:lvl2pPr>
            <a:lvl3pPr marL="0" indent="0">
              <a:buNone/>
              <a:defRPr/>
            </a:lvl3pPr>
            <a:lvl4pPr marL="0" indent="0">
              <a:buFont typeface="Arial" panose="020B0604020202020204" pitchFamily="34" charset="0"/>
              <a:buNone/>
              <a:defRPr/>
            </a:lvl4pPr>
            <a:lvl5pPr marL="0" indent="0">
              <a:buNone/>
              <a:defRPr/>
            </a:lvl5pPr>
          </a:lstStyle>
          <a:p>
            <a:pPr lvl="0"/>
            <a:r>
              <a:rPr lang="en-GB" dirty="0"/>
              <a:t>Click to edit</a:t>
            </a:r>
            <a:br>
              <a:rPr lang="en-GB" dirty="0"/>
            </a:br>
            <a:r>
              <a:rPr lang="en-GB" dirty="0"/>
              <a:t>(Century Gothic 40pt)</a:t>
            </a:r>
          </a:p>
          <a:p>
            <a:pPr lvl="1"/>
            <a:r>
              <a:rPr lang="en-US" dirty="0"/>
              <a:t>Presentation subtitle </a:t>
            </a:r>
            <a:br>
              <a:rPr lang="en-US" dirty="0"/>
            </a:br>
            <a:r>
              <a:rPr lang="en-US" dirty="0"/>
              <a:t>(Century Gothic 24pt)</a:t>
            </a:r>
          </a:p>
          <a:p>
            <a:pPr lvl="1"/>
            <a:endParaRPr lang="en-US" dirty="0"/>
          </a:p>
        </p:txBody>
      </p:sp>
      <p:sp>
        <p:nvSpPr>
          <p:cNvPr id="3" name="Footer Placeholder 2"/>
          <p:cNvSpPr>
            <a:spLocks noGrp="1"/>
          </p:cNvSpPr>
          <p:nvPr>
            <p:ph type="ftr" sz="quarter" idx="18"/>
          </p:nvPr>
        </p:nvSpPr>
        <p:spPr>
          <a:xfrm>
            <a:off x="457198" y="0"/>
            <a:ext cx="7165181" cy="458639"/>
          </a:xfrm>
        </p:spPr>
        <p:txBody>
          <a:bodyPr/>
          <a:lstStyle>
            <a:lvl1pPr>
              <a:defRPr>
                <a:solidFill>
                  <a:srgbClr val="E7E6E6"/>
                </a:solidFill>
              </a:defRPr>
            </a:lvl1pPr>
          </a:lstStyle>
          <a:p>
            <a:endParaRPr lang="en-GB" dirty="0"/>
          </a:p>
        </p:txBody>
      </p:sp>
      <p:pic>
        <p:nvPicPr>
          <p:cNvPr id="128"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28634" y="456300"/>
            <a:ext cx="2894054" cy="572400"/>
          </a:xfrm>
          <a:prstGeom prst="rect">
            <a:avLst/>
          </a:prstGeom>
          <a:noFill/>
          <a:ln w="9525">
            <a:noFill/>
            <a:miter lim="800000"/>
            <a:headEnd/>
            <a:tailEnd/>
          </a:ln>
        </p:spPr>
      </p:pic>
      <p:pic>
        <p:nvPicPr>
          <p:cNvPr id="129" name="Picture 1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98000" y="4762800"/>
            <a:ext cx="1782000" cy="1782000"/>
          </a:xfrm>
          <a:prstGeom prst="rect">
            <a:avLst/>
          </a:prstGeom>
        </p:spPr>
      </p:pic>
    </p:spTree>
    <p:extLst>
      <p:ext uri="{BB962C8B-B14F-4D97-AF65-F5344CB8AC3E}">
        <p14:creationId xmlns:p14="http://schemas.microsoft.com/office/powerpoint/2010/main" val="1154190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381751"/>
            <a:ext cx="2593975" cy="382269"/>
          </a:xfrm>
        </p:spPr>
        <p:txBody>
          <a:bodyPr/>
          <a:lstStyle/>
          <a:p>
            <a:fld id="{FD641513-354A-41FA-AAFA-289E37F02644}" type="datetime6">
              <a:rPr lang="en-US" smtClean="0"/>
              <a:t>October 23</a:t>
            </a:fld>
            <a:endParaRPr lang="en-GB"/>
          </a:p>
        </p:txBody>
      </p:sp>
      <p:sp>
        <p:nvSpPr>
          <p:cNvPr id="5" name="Footer Placeholder 4"/>
          <p:cNvSpPr>
            <a:spLocks noGrp="1"/>
          </p:cNvSpPr>
          <p:nvPr>
            <p:ph type="ftr" sz="quarter" idx="11"/>
          </p:nvPr>
        </p:nvSpPr>
        <p:spPr>
          <a:xfrm>
            <a:off x="3051174" y="6381751"/>
            <a:ext cx="6096001" cy="382270"/>
          </a:xfrm>
        </p:spPr>
        <p:txBody>
          <a:bodyPr/>
          <a:lstStyle/>
          <a:p>
            <a:endParaRPr lang="en-GB" dirty="0"/>
          </a:p>
        </p:txBody>
      </p:sp>
      <p:sp>
        <p:nvSpPr>
          <p:cNvPr id="6" name="Slide Number Placeholder 5"/>
          <p:cNvSpPr>
            <a:spLocks noGrp="1"/>
          </p:cNvSpPr>
          <p:nvPr>
            <p:ph type="sldNum" sz="quarter" idx="12"/>
          </p:nvPr>
        </p:nvSpPr>
        <p:spPr>
          <a:xfrm>
            <a:off x="10668000" y="6381750"/>
            <a:ext cx="1066800" cy="382270"/>
          </a:xfrm>
        </p:spPr>
        <p:txBody>
          <a:bodyPr/>
          <a:lstStyle/>
          <a:p>
            <a:fld id="{B0B34E4B-25F1-4D72-B319-B9B5A0ABC919}" type="slidenum">
              <a:rPr lang="en-GB" smtClean="0"/>
              <a:t>‹#›</a:t>
            </a:fld>
            <a:endParaRPr lang="en-GB"/>
          </a:p>
        </p:txBody>
      </p:sp>
      <p:cxnSp>
        <p:nvCxnSpPr>
          <p:cNvPr id="11" name="Straight Connector 10"/>
          <p:cNvCxnSpPr/>
          <p:nvPr userDrawn="1"/>
        </p:nvCxnSpPr>
        <p:spPr>
          <a:xfrm>
            <a:off x="455296" y="6764020"/>
            <a:ext cx="11278800"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Text Placeholder 12"/>
          <p:cNvSpPr>
            <a:spLocks noGrp="1"/>
          </p:cNvSpPr>
          <p:nvPr>
            <p:ph type="body" sz="quarter" idx="13" hasCustomPrompt="1"/>
          </p:nvPr>
        </p:nvSpPr>
        <p:spPr>
          <a:xfrm>
            <a:off x="468000" y="1752600"/>
            <a:ext cx="11268643" cy="4629150"/>
          </a:xfrm>
          <a:prstGeom prst="rect">
            <a:avLst/>
          </a:prstGeom>
        </p:spPr>
        <p:txBody>
          <a:bodyPr/>
          <a:lstStyle>
            <a:lvl1pPr marL="288000" indent="-288000">
              <a:buFont typeface="Arial" panose="020B0604020202020204" pitchFamily="34" charset="0"/>
              <a:buChar char="•"/>
              <a:defRPr/>
            </a:lvl1pPr>
            <a:lvl2pPr>
              <a:defRPr baseline="0"/>
            </a:lvl2pPr>
            <a:lvl3pPr>
              <a:defRPr/>
            </a:lvl3pPr>
            <a:lvl4pPr>
              <a:defRPr/>
            </a:lvl4pPr>
            <a:lvl5pPr>
              <a:defRPr baseline="0"/>
            </a:lvl5pPr>
            <a:lvl6pPr>
              <a:defRPr/>
            </a:lvl6pPr>
          </a:lstStyle>
          <a:p>
            <a:pPr lvl="0"/>
            <a:r>
              <a:rPr lang="en-US" dirty="0"/>
              <a:t>Bulleted subtitle (Arial 24pt)</a:t>
            </a:r>
          </a:p>
          <a:p>
            <a:pPr lvl="1"/>
            <a:r>
              <a:rPr lang="en-US" dirty="0"/>
              <a:t>Subtitle (Arial 20pt)</a:t>
            </a:r>
          </a:p>
          <a:p>
            <a:pPr lvl="2"/>
            <a:r>
              <a:rPr lang="en-US" dirty="0"/>
              <a:t>Bulleted slide body text (Arial 16pt)</a:t>
            </a:r>
          </a:p>
          <a:p>
            <a:pPr lvl="3"/>
            <a:r>
              <a:rPr lang="en-US" dirty="0"/>
              <a:t>Body text (Arial 24pt)</a:t>
            </a:r>
          </a:p>
          <a:p>
            <a:pPr lvl="4"/>
            <a:r>
              <a:rPr lang="en-US" dirty="0"/>
              <a:t>Bulleted source (Arial 20pt)</a:t>
            </a:r>
          </a:p>
          <a:p>
            <a:pPr lvl="5"/>
            <a:r>
              <a:rPr lang="en-US" dirty="0"/>
              <a:t>Source (Arial 16pt)</a:t>
            </a:r>
            <a:endParaRPr lang="en-GB" dirty="0"/>
          </a:p>
        </p:txBody>
      </p:sp>
      <p:sp>
        <p:nvSpPr>
          <p:cNvPr id="3" name="Title 2"/>
          <p:cNvSpPr>
            <a:spLocks noGrp="1"/>
          </p:cNvSpPr>
          <p:nvPr>
            <p:ph type="title"/>
          </p:nvPr>
        </p:nvSpPr>
        <p:spPr/>
        <p:txBody>
          <a:bodyPr/>
          <a:lstStyle/>
          <a:p>
            <a:r>
              <a:rPr lang="en-US"/>
              <a:t>Click to edit Master title style</a:t>
            </a:r>
            <a:endParaRPr lang="en-GB" dirty="0"/>
          </a:p>
        </p:txBody>
      </p:sp>
    </p:spTree>
    <p:extLst>
      <p:ext uri="{BB962C8B-B14F-4D97-AF65-F5344CB8AC3E}">
        <p14:creationId xmlns:p14="http://schemas.microsoft.com/office/powerpoint/2010/main" val="2407114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000" y="457200"/>
            <a:ext cx="11277600" cy="912814"/>
          </a:xfrm>
          <a:prstGeom prst="rect">
            <a:avLst/>
          </a:prstGeom>
        </p:spPr>
        <p:txBody>
          <a:bodyPr vert="horz"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edit Master title style</a:t>
            </a:r>
            <a:endParaRPr lang="en-GB" dirty="0"/>
          </a:p>
        </p:txBody>
      </p:sp>
      <p:sp>
        <p:nvSpPr>
          <p:cNvPr id="4" name="Date Placeholder 3"/>
          <p:cNvSpPr>
            <a:spLocks noGrp="1"/>
          </p:cNvSpPr>
          <p:nvPr>
            <p:ph type="dt" sz="half" idx="2"/>
          </p:nvPr>
        </p:nvSpPr>
        <p:spPr>
          <a:xfrm>
            <a:off x="457200" y="6383971"/>
            <a:ext cx="2593975" cy="365125"/>
          </a:xfrm>
          <a:prstGeom prst="rect">
            <a:avLst/>
          </a:prstGeom>
        </p:spPr>
        <p:txBody>
          <a:bodyPr vert="horz" lIns="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5DB0C34-EF04-4F2E-9BB5-FC73533C104B}" type="datetime6">
              <a:rPr lang="en-US" smtClean="0"/>
              <a:t>October 23</a:t>
            </a:fld>
            <a:endParaRPr lang="en-GB" dirty="0"/>
          </a:p>
        </p:txBody>
      </p:sp>
      <p:sp>
        <p:nvSpPr>
          <p:cNvPr id="5" name="Footer Placeholder 4"/>
          <p:cNvSpPr>
            <a:spLocks noGrp="1"/>
          </p:cNvSpPr>
          <p:nvPr>
            <p:ph type="ftr" sz="quarter" idx="3"/>
          </p:nvPr>
        </p:nvSpPr>
        <p:spPr>
          <a:xfrm>
            <a:off x="3051175" y="6383971"/>
            <a:ext cx="60960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p:cNvSpPr>
            <a:spLocks noGrp="1"/>
          </p:cNvSpPr>
          <p:nvPr>
            <p:ph type="sldNum" sz="quarter" idx="4"/>
          </p:nvPr>
        </p:nvSpPr>
        <p:spPr>
          <a:xfrm>
            <a:off x="10668000" y="6383971"/>
            <a:ext cx="1060450" cy="369570"/>
          </a:xfrm>
          <a:prstGeom prst="rect">
            <a:avLst/>
          </a:prstGeom>
        </p:spPr>
        <p:txBody>
          <a:bodyPr vert="horz" lIns="91440" tIns="45720" rIns="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B0B34E4B-25F1-4D72-B319-B9B5A0ABC919}" type="slidenum">
              <a:rPr lang="en-GB" smtClean="0"/>
              <a:pPr/>
              <a:t>‹#›</a:t>
            </a:fld>
            <a:endParaRPr lang="en-GB" dirty="0"/>
          </a:p>
        </p:txBody>
      </p:sp>
      <p:sp>
        <p:nvSpPr>
          <p:cNvPr id="40" name="Rectangle 39"/>
          <p:cNvSpPr/>
          <p:nvPr/>
        </p:nvSpPr>
        <p:spPr>
          <a:xfrm>
            <a:off x="455296" y="0"/>
            <a:ext cx="6508722" cy="2895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Rectangle 40"/>
          <p:cNvSpPr/>
          <p:nvPr/>
        </p:nvSpPr>
        <p:spPr>
          <a:xfrm>
            <a:off x="6964018" y="0"/>
            <a:ext cx="2858162" cy="2895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41"/>
          <p:cNvSpPr/>
          <p:nvPr userDrawn="1"/>
        </p:nvSpPr>
        <p:spPr>
          <a:xfrm>
            <a:off x="9822180" y="0"/>
            <a:ext cx="1912620" cy="289560"/>
          </a:xfrm>
          <a:prstGeom prst="rect">
            <a:avLst/>
          </a:prstGeom>
          <a:solidFill>
            <a:srgbClr val="77E3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p:cNvSpPr>
            <a:spLocks noGrp="1"/>
          </p:cNvSpPr>
          <p:nvPr>
            <p:ph type="body" idx="1"/>
          </p:nvPr>
        </p:nvSpPr>
        <p:spPr>
          <a:xfrm>
            <a:off x="468000" y="1752599"/>
            <a:ext cx="11277600" cy="4627085"/>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8064393"/>
      </p:ext>
    </p:extLst>
  </p:cSld>
  <p:clrMap bg1="lt1" tx1="dk1" bg2="lt2" tx2="dk2" accent1="accent1" accent2="accent2" accent3="accent3" accent4="accent4" accent5="accent5" accent6="accent6" hlink="hlink" folHlink="folHlink"/>
  <p:sldLayoutIdLst>
    <p:sldLayoutId id="2147483742" r:id="rId1"/>
    <p:sldLayoutId id="2147483744" r:id="rId2"/>
    <p:sldLayoutId id="2147483740" r:id="rId3"/>
    <p:sldLayoutId id="2147483741" r:id="rId4"/>
    <p:sldLayoutId id="2147483710" r:id="rId5"/>
    <p:sldLayoutId id="2147483743" r:id="rId6"/>
    <p:sldLayoutId id="2147483745" r:id="rId7"/>
    <p:sldLayoutId id="2147483746" r:id="rId8"/>
    <p:sldLayoutId id="2147483716" r:id="rId9"/>
    <p:sldLayoutId id="2147483732" r:id="rId10"/>
    <p:sldLayoutId id="2147483717" r:id="rId11"/>
    <p:sldLayoutId id="2147483718" r:id="rId12"/>
    <p:sldLayoutId id="2147483719" r:id="rId13"/>
    <p:sldLayoutId id="2147483720" r:id="rId14"/>
    <p:sldLayoutId id="2147483734" r:id="rId15"/>
    <p:sldLayoutId id="2147483721" r:id="rId16"/>
    <p:sldLayoutId id="2147483722" r:id="rId17"/>
    <p:sldLayoutId id="2147483723" r:id="rId18"/>
    <p:sldLayoutId id="2147483733" r:id="rId19"/>
    <p:sldLayoutId id="2147483725" r:id="rId20"/>
    <p:sldLayoutId id="2147483726" r:id="rId21"/>
    <p:sldLayoutId id="2147483727" r:id="rId22"/>
    <p:sldLayoutId id="2147483728" r:id="rId23"/>
    <p:sldLayoutId id="2147483747" r:id="rId24"/>
    <p:sldLayoutId id="2147483731" r:id="rId25"/>
    <p:sldLayoutId id="2147483739" r:id="rId26"/>
  </p:sldLayoutIdLst>
  <p:hf hdr="0" ftr="0" dt="0"/>
  <p:txStyles>
    <p:titleStyle>
      <a:lvl1pPr marL="0" marR="0" indent="0" algn="l" defTabSz="914400" rtl="0" eaLnBrk="1" fontAlgn="auto" latinLnBrk="0" hangingPunct="1">
        <a:lnSpc>
          <a:spcPct val="100000"/>
        </a:lnSpc>
        <a:spcBef>
          <a:spcPts val="0"/>
        </a:spcBef>
        <a:spcAft>
          <a:spcPts val="0"/>
        </a:spcAft>
        <a:buClrTx/>
        <a:buSzTx/>
        <a:buFontTx/>
        <a:buNone/>
        <a:tabLst/>
        <a:defRPr lang="en-GB" sz="2800" b="1" kern="1200" baseline="0" noProof="0" dirty="0">
          <a:solidFill>
            <a:srgbClr val="12273F"/>
          </a:solidFill>
          <a:latin typeface="Century Gothic" panose="020B0502020202020204" pitchFamily="34" charset="0"/>
          <a:ea typeface="+mj-ea"/>
          <a:cs typeface="+mj-cs"/>
        </a:defRPr>
      </a:lvl1pPr>
    </p:titleStyle>
    <p:body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594">
          <p15:clr>
            <a:srgbClr val="F26B43"/>
          </p15:clr>
        </p15:guide>
        <p15:guide id="2" pos="3840">
          <p15:clr>
            <a:srgbClr val="F26B43"/>
          </p15:clr>
        </p15:guide>
        <p15:guide id="3" orient="horz" pos="863">
          <p15:clr>
            <a:srgbClr val="F26B43"/>
          </p15:clr>
        </p15:guide>
        <p15:guide id="4" orient="horz" pos="1727">
          <p15:clr>
            <a:srgbClr val="F26B43"/>
          </p15:clr>
        </p15:guide>
        <p15:guide id="5" orient="horz" pos="3456">
          <p15:clr>
            <a:srgbClr val="F26B43"/>
          </p15:clr>
        </p15:guide>
        <p15:guide id="6" pos="4802">
          <p15:clr>
            <a:srgbClr val="F26B43"/>
          </p15:clr>
        </p15:guide>
        <p15:guide id="7" pos="5762">
          <p15:clr>
            <a:srgbClr val="F26B43"/>
          </p15:clr>
        </p15:guide>
        <p15:guide id="8" pos="6720">
          <p15:clr>
            <a:srgbClr val="F26B43"/>
          </p15:clr>
        </p15:guide>
        <p15:guide id="9" pos="7392">
          <p15:clr>
            <a:srgbClr val="F26B43"/>
          </p15:clr>
        </p15:guide>
        <p15:guide id="10" orient="horz" pos="288">
          <p15:clr>
            <a:srgbClr val="F26B43"/>
          </p15:clr>
        </p15:guide>
        <p15:guide id="11" orient="horz" pos="4020">
          <p15:clr>
            <a:srgbClr val="F26B43"/>
          </p15:clr>
        </p15:guide>
        <p15:guide id="12" pos="2880">
          <p15:clr>
            <a:srgbClr val="F26B43"/>
          </p15:clr>
        </p15:guide>
        <p15:guide id="13" pos="1922">
          <p15:clr>
            <a:srgbClr val="F26B43"/>
          </p15:clr>
        </p15:guide>
        <p15:guide id="14" pos="960">
          <p15:clr>
            <a:srgbClr val="F26B43"/>
          </p15:clr>
        </p15:guide>
        <p15:guide id="15" pos="288">
          <p15:clr>
            <a:srgbClr val="F26B43"/>
          </p15:clr>
        </p15:guide>
        <p15:guide id="16" pos="6560">
          <p15:clr>
            <a:srgbClr val="F26B43"/>
          </p15:clr>
        </p15:guide>
        <p15:guide id="18" orient="horz" pos="110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39.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image" Target="../media/image42.png"/><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6"/>
          </p:nvPr>
        </p:nvSpPr>
        <p:spPr/>
        <p:txBody>
          <a:bodyPr>
            <a:normAutofit fontScale="85000" lnSpcReduction="20000"/>
          </a:bodyPr>
          <a:lstStyle/>
          <a:p>
            <a:r>
              <a:rPr lang="en-GB" dirty="0"/>
              <a:t>NW Agency</a:t>
            </a:r>
          </a:p>
          <a:p>
            <a:r>
              <a:rPr lang="en-GB" dirty="0" smtClean="0"/>
              <a:t>Economic and Monetary Policy Update – October 2023</a:t>
            </a:r>
            <a:r>
              <a:rPr lang="en-GB" dirty="0"/>
              <a:t/>
            </a:r>
            <a:br>
              <a:rPr lang="en-GB" dirty="0"/>
            </a:br>
            <a:r>
              <a:rPr lang="en-GB" dirty="0"/>
              <a:t/>
            </a:r>
            <a:br>
              <a:rPr lang="en-GB" dirty="0"/>
            </a:br>
            <a:r>
              <a:rPr lang="en-GB" dirty="0" err="1" smtClean="0"/>
              <a:t>InvestSefton</a:t>
            </a:r>
            <a:r>
              <a:rPr lang="en-GB" dirty="0" smtClean="0"/>
              <a:t>, Bootle CC</a:t>
            </a:r>
            <a:r>
              <a:rPr lang="en-GB" dirty="0"/>
              <a:t/>
            </a:r>
            <a:br>
              <a:rPr lang="en-GB" dirty="0"/>
            </a:br>
            <a:r>
              <a:rPr lang="en-GB" dirty="0"/>
              <a:t/>
            </a:r>
            <a:br>
              <a:rPr lang="en-GB" dirty="0"/>
            </a:br>
            <a:r>
              <a:rPr lang="en-GB" dirty="0"/>
              <a:t/>
            </a:r>
            <a:br>
              <a:rPr lang="en-GB" dirty="0"/>
            </a:br>
            <a:endParaRPr lang="en-GB" dirty="0"/>
          </a:p>
        </p:txBody>
      </p:sp>
      <p:sp>
        <p:nvSpPr>
          <p:cNvPr id="11" name="Text Placeholder 10">
            <a:extLst>
              <a:ext uri="{FF2B5EF4-FFF2-40B4-BE49-F238E27FC236}">
                <a16:creationId xmlns:a16="http://schemas.microsoft.com/office/drawing/2014/main" id="{FAA8092A-0EC1-7146-BE7F-C484CFCF2BEB}"/>
              </a:ext>
            </a:extLst>
          </p:cNvPr>
          <p:cNvSpPr>
            <a:spLocks noGrp="1"/>
          </p:cNvSpPr>
          <p:nvPr>
            <p:ph type="body" sz="quarter" idx="13"/>
          </p:nvPr>
        </p:nvSpPr>
        <p:spPr/>
        <p:txBody>
          <a:bodyPr/>
          <a:lstStyle/>
          <a:p>
            <a:r>
              <a:rPr lang="en-US" b="0" dirty="0" smtClean="0"/>
              <a:t>Ken Clark, Deputy Agent, North West Agency</a:t>
            </a:r>
            <a:endParaRPr lang="en-US" b="0" dirty="0"/>
          </a:p>
          <a:p>
            <a:endParaRPr lang="en-US" b="0" dirty="0"/>
          </a:p>
          <a:p>
            <a:endParaRPr lang="en-US" b="0" dirty="0"/>
          </a:p>
          <a:p>
            <a:r>
              <a:rPr lang="en-US" b="0" dirty="0" smtClean="0"/>
              <a:t>Thursday 19</a:t>
            </a:r>
            <a:r>
              <a:rPr lang="en-US" b="0" baseline="30000" dirty="0" smtClean="0"/>
              <a:t>th</a:t>
            </a:r>
            <a:r>
              <a:rPr lang="en-US" b="0" dirty="0" smtClean="0"/>
              <a:t> October 2023</a:t>
            </a:r>
            <a:endParaRPr lang="en-US" b="0" dirty="0"/>
          </a:p>
        </p:txBody>
      </p:sp>
    </p:spTree>
    <p:extLst>
      <p:ext uri="{BB962C8B-B14F-4D97-AF65-F5344CB8AC3E}">
        <p14:creationId xmlns:p14="http://schemas.microsoft.com/office/powerpoint/2010/main" val="2990023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10</a:t>
            </a:fld>
            <a:endParaRPr lang="en-GB"/>
          </a:p>
        </p:txBody>
      </p:sp>
      <p:graphicFrame>
        <p:nvGraphicFramePr>
          <p:cNvPr id="5" name="Table Placeholder 4"/>
          <p:cNvGraphicFramePr>
            <a:graphicFrameLocks noGrp="1"/>
          </p:cNvGraphicFramePr>
          <p:nvPr>
            <p:ph type="tbl" sz="quarter" idx="13"/>
            <p:extLst>
              <p:ext uri="{D42A27DB-BD31-4B8C-83A1-F6EECF244321}">
                <p14:modId xmlns:p14="http://schemas.microsoft.com/office/powerpoint/2010/main" val="3919056438"/>
              </p:ext>
            </p:extLst>
          </p:nvPr>
        </p:nvGraphicFramePr>
        <p:xfrm>
          <a:off x="782580" y="1819996"/>
          <a:ext cx="8435311" cy="3378229"/>
        </p:xfrm>
        <a:graphic>
          <a:graphicData uri="http://schemas.openxmlformats.org/drawingml/2006/table">
            <a:tbl>
              <a:tblPr firstRow="1" firstCol="1" bandRow="1">
                <a:tableStyleId>{5C22544A-7EE6-4342-B048-85BDC9FD1C3A}</a:tableStyleId>
              </a:tblPr>
              <a:tblGrid>
                <a:gridCol w="2409468">
                  <a:extLst>
                    <a:ext uri="{9D8B030D-6E8A-4147-A177-3AD203B41FA5}">
                      <a16:colId xmlns:a16="http://schemas.microsoft.com/office/drawing/2014/main" val="531144154"/>
                    </a:ext>
                  </a:extLst>
                </a:gridCol>
                <a:gridCol w="772007">
                  <a:extLst>
                    <a:ext uri="{9D8B030D-6E8A-4147-A177-3AD203B41FA5}">
                      <a16:colId xmlns:a16="http://schemas.microsoft.com/office/drawing/2014/main" val="2227097020"/>
                    </a:ext>
                  </a:extLst>
                </a:gridCol>
                <a:gridCol w="772007">
                  <a:extLst>
                    <a:ext uri="{9D8B030D-6E8A-4147-A177-3AD203B41FA5}">
                      <a16:colId xmlns:a16="http://schemas.microsoft.com/office/drawing/2014/main" val="881065231"/>
                    </a:ext>
                  </a:extLst>
                </a:gridCol>
                <a:gridCol w="686499">
                  <a:extLst>
                    <a:ext uri="{9D8B030D-6E8A-4147-A177-3AD203B41FA5}">
                      <a16:colId xmlns:a16="http://schemas.microsoft.com/office/drawing/2014/main" val="3466413275"/>
                    </a:ext>
                  </a:extLst>
                </a:gridCol>
                <a:gridCol w="867403">
                  <a:extLst>
                    <a:ext uri="{9D8B030D-6E8A-4147-A177-3AD203B41FA5}">
                      <a16:colId xmlns:a16="http://schemas.microsoft.com/office/drawing/2014/main" val="2452128968"/>
                    </a:ext>
                  </a:extLst>
                </a:gridCol>
                <a:gridCol w="541021">
                  <a:extLst>
                    <a:ext uri="{9D8B030D-6E8A-4147-A177-3AD203B41FA5}">
                      <a16:colId xmlns:a16="http://schemas.microsoft.com/office/drawing/2014/main" val="2306242644"/>
                    </a:ext>
                  </a:extLst>
                </a:gridCol>
                <a:gridCol w="721314">
                  <a:extLst>
                    <a:ext uri="{9D8B030D-6E8A-4147-A177-3AD203B41FA5}">
                      <a16:colId xmlns:a16="http://schemas.microsoft.com/office/drawing/2014/main" val="3455532092"/>
                    </a:ext>
                  </a:extLst>
                </a:gridCol>
                <a:gridCol w="880501">
                  <a:extLst>
                    <a:ext uri="{9D8B030D-6E8A-4147-A177-3AD203B41FA5}">
                      <a16:colId xmlns:a16="http://schemas.microsoft.com/office/drawing/2014/main" val="288503749"/>
                    </a:ext>
                  </a:extLst>
                </a:gridCol>
                <a:gridCol w="785091">
                  <a:extLst>
                    <a:ext uri="{9D8B030D-6E8A-4147-A177-3AD203B41FA5}">
                      <a16:colId xmlns:a16="http://schemas.microsoft.com/office/drawing/2014/main" val="2334762800"/>
                    </a:ext>
                  </a:extLst>
                </a:gridCol>
              </a:tblGrid>
              <a:tr h="452149">
                <a:tc rowSpan="2">
                  <a:txBody>
                    <a:bodyPr/>
                    <a:lstStyle/>
                    <a:p>
                      <a:pPr algn="ctr">
                        <a:spcAft>
                          <a:spcPts val="0"/>
                        </a:spcAft>
                      </a:pPr>
                      <a:r>
                        <a:rPr lang="en-GB" sz="1600" dirty="0">
                          <a:effectLst/>
                        </a:rPr>
                        <a:t>Percentage changes on a year ago</a:t>
                      </a:r>
                      <a:endParaRPr lang="en-GB" sz="1600" dirty="0">
                        <a:effectLst/>
                        <a:latin typeface="Arial" panose="020B0604020202020204" pitchFamily="34" charset="0"/>
                        <a:ea typeface="Calibri" panose="020F0502020204030204" pitchFamily="34" charset="0"/>
                      </a:endParaRPr>
                    </a:p>
                  </a:txBody>
                  <a:tcPr marL="68580" marR="68580" marT="0" marB="0" anchor="ctr"/>
                </a:tc>
                <a:tc gridSpan="2">
                  <a:txBody>
                    <a:bodyPr/>
                    <a:lstStyle/>
                    <a:p>
                      <a:pPr algn="ctr">
                        <a:spcAft>
                          <a:spcPts val="0"/>
                        </a:spcAft>
                      </a:pPr>
                      <a:r>
                        <a:rPr lang="en-GB" sz="1800" dirty="0">
                          <a:effectLst/>
                        </a:rPr>
                        <a:t>Outturn</a:t>
                      </a:r>
                      <a:endParaRPr lang="en-GB" sz="18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GB"/>
                    </a:p>
                  </a:txBody>
                  <a:tcPr/>
                </a:tc>
                <a:tc gridSpan="3">
                  <a:txBody>
                    <a:bodyPr/>
                    <a:lstStyle/>
                    <a:p>
                      <a:pPr algn="ctr">
                        <a:spcAft>
                          <a:spcPts val="0"/>
                        </a:spcAft>
                      </a:pPr>
                      <a:r>
                        <a:rPr lang="en-GB" sz="1800" dirty="0">
                          <a:effectLst/>
                        </a:rPr>
                        <a:t>Forecasts</a:t>
                      </a:r>
                      <a:endParaRPr lang="en-GB" sz="18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Aft>
                          <a:spcPts val="0"/>
                        </a:spcAft>
                      </a:pPr>
                      <a:r>
                        <a:rPr lang="en-GB" sz="1800" dirty="0">
                          <a:effectLst/>
                        </a:rPr>
                        <a:t>News</a:t>
                      </a:r>
                      <a:endParaRPr lang="en-GB" sz="18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997099975"/>
                  </a:ext>
                </a:extLst>
              </a:tr>
              <a:tr h="323850">
                <a:tc vMerge="1">
                  <a:txBody>
                    <a:bodyPr/>
                    <a:lstStyle/>
                    <a:p>
                      <a:endParaRPr lang="en-GB"/>
                    </a:p>
                  </a:txBody>
                  <a:tcPr/>
                </a:tc>
                <a:tc>
                  <a:txBody>
                    <a:bodyPr/>
                    <a:lstStyle/>
                    <a:p>
                      <a:pPr algn="ctr">
                        <a:spcAft>
                          <a:spcPts val="0"/>
                        </a:spcAft>
                      </a:pPr>
                      <a:r>
                        <a:rPr lang="en-GB" sz="1600">
                          <a:effectLst/>
                        </a:rPr>
                        <a:t>August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July</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STIF</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Market Median</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Aug MPR</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STIF</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Market Median</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Aug MPR</a:t>
                      </a:r>
                      <a:endParaRPr lang="en-GB" sz="16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510271"/>
                  </a:ext>
                </a:extLst>
              </a:tr>
              <a:tr h="190500">
                <a:tc>
                  <a:txBody>
                    <a:bodyPr/>
                    <a:lstStyle/>
                    <a:p>
                      <a:pPr>
                        <a:spcAft>
                          <a:spcPts val="0"/>
                        </a:spcAft>
                      </a:pPr>
                      <a:r>
                        <a:rPr lang="en-GB" sz="1600" dirty="0">
                          <a:effectLst/>
                        </a:rPr>
                        <a:t>CPI </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6.7</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6.8</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7.1</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7.1</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7.1</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0.4</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-0.4</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0.4</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289769555"/>
                  </a:ext>
                </a:extLst>
              </a:tr>
              <a:tr h="184150">
                <a:tc>
                  <a:txBody>
                    <a:bodyPr/>
                    <a:lstStyle/>
                    <a:p>
                      <a:pPr>
                        <a:spcAft>
                          <a:spcPts val="0"/>
                        </a:spcAft>
                      </a:pPr>
                      <a:r>
                        <a:rPr lang="en-GB" sz="1600" dirty="0">
                          <a:effectLst/>
                        </a:rPr>
                        <a:t>Core CPI</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6.2</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6.9</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6.8</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6.8</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6.8</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0.6</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-0.6</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0.6</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483405281"/>
                  </a:ext>
                </a:extLst>
              </a:tr>
              <a:tr h="184150">
                <a:tc>
                  <a:txBody>
                    <a:bodyPr/>
                    <a:lstStyle/>
                    <a:p>
                      <a:pPr indent="279400">
                        <a:spcAft>
                          <a:spcPts val="0"/>
                        </a:spcAft>
                      </a:pPr>
                      <a:r>
                        <a:rPr lang="en-GB" sz="1600" dirty="0">
                          <a:effectLst/>
                        </a:rPr>
                        <a:t>Core goods</a:t>
                      </a:r>
                      <a:endParaRPr lang="en-GB" sz="16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a:effectLst/>
                        </a:rPr>
                        <a:t>5.2</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5.9</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5.7</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6.1</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0.5</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0.9</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582613363"/>
                  </a:ext>
                </a:extLst>
              </a:tr>
              <a:tr h="184150">
                <a:tc>
                  <a:txBody>
                    <a:bodyPr/>
                    <a:lstStyle/>
                    <a:p>
                      <a:pPr indent="279400">
                        <a:spcAft>
                          <a:spcPts val="0"/>
                        </a:spcAft>
                      </a:pPr>
                      <a:r>
                        <a:rPr lang="en-GB" sz="1600" dirty="0">
                          <a:effectLst/>
                        </a:rPr>
                        <a:t>Services</a:t>
                      </a:r>
                      <a:endParaRPr lang="en-GB" sz="16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a:effectLst/>
                        </a:rPr>
                        <a:t>6.8</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7.4</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7.4</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7.2</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0.6</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0.3</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80271253"/>
                  </a:ext>
                </a:extLst>
              </a:tr>
              <a:tr h="184150">
                <a:tc>
                  <a:txBody>
                    <a:bodyPr/>
                    <a:lstStyle/>
                    <a:p>
                      <a:pPr indent="279400">
                        <a:spcAft>
                          <a:spcPts val="0"/>
                        </a:spcAft>
                      </a:pPr>
                      <a:r>
                        <a:rPr lang="en-GB" sz="1600" dirty="0">
                          <a:effectLst/>
                        </a:rPr>
                        <a:t>Food and non-alcoholic beverages</a:t>
                      </a:r>
                      <a:endParaRPr lang="en-GB" sz="16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dirty="0">
                          <a:effectLst/>
                        </a:rPr>
                        <a:t>13.6</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14.8</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13.5</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14.1</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smtClean="0">
                          <a:effectLst/>
                        </a:rPr>
                        <a:t>0.1</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r>
                        <a:rPr lang="en-GB" sz="1600" dirty="0" smtClean="0">
                          <a:effectLst/>
                        </a:rPr>
                        <a:t>0.6</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132838574"/>
                  </a:ext>
                </a:extLst>
              </a:tr>
              <a:tr h="184150">
                <a:tc>
                  <a:txBody>
                    <a:bodyPr/>
                    <a:lstStyle/>
                    <a:p>
                      <a:pPr>
                        <a:spcAft>
                          <a:spcPts val="0"/>
                        </a:spcAft>
                      </a:pPr>
                      <a:r>
                        <a:rPr lang="en-GB" sz="1600">
                          <a:effectLst/>
                        </a:rPr>
                        <a:t>PPI Output </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-0.4</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-0.7</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68653073"/>
                  </a:ext>
                </a:extLst>
              </a:tr>
              <a:tr h="190500">
                <a:tc>
                  <a:txBody>
                    <a:bodyPr/>
                    <a:lstStyle/>
                    <a:p>
                      <a:pPr>
                        <a:spcAft>
                          <a:spcPts val="0"/>
                        </a:spcAft>
                      </a:pPr>
                      <a:r>
                        <a:rPr lang="en-GB" sz="1600">
                          <a:effectLst/>
                        </a:rPr>
                        <a:t>PPI Input </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-2.3</a:t>
                      </a:r>
                      <a:endParaRPr lang="en-GB" sz="16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-3.2</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956692173"/>
                  </a:ext>
                </a:extLst>
              </a:tr>
              <a:tr h="200025">
                <a:tc>
                  <a:txBody>
                    <a:bodyPr/>
                    <a:lstStyle/>
                    <a:p>
                      <a:pPr>
                        <a:spcAft>
                          <a:spcPts val="0"/>
                        </a:spcAft>
                      </a:pPr>
                      <a:r>
                        <a:rPr lang="en-GB" sz="1600">
                          <a:effectLst/>
                        </a:rPr>
                        <a:t>CPIH</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6.3</a:t>
                      </a:r>
                      <a:endParaRPr lang="en-GB" sz="12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a:effectLst/>
                        </a:rPr>
                        <a:t>6.4</a:t>
                      </a:r>
                      <a:endParaRPr lang="en-GB" sz="120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38014400"/>
                  </a:ext>
                </a:extLst>
              </a:tr>
              <a:tr h="184150">
                <a:tc>
                  <a:txBody>
                    <a:bodyPr/>
                    <a:lstStyle/>
                    <a:p>
                      <a:pPr>
                        <a:spcAft>
                          <a:spcPts val="0"/>
                        </a:spcAft>
                      </a:pPr>
                      <a:r>
                        <a:rPr lang="en-GB" sz="1600">
                          <a:effectLst/>
                        </a:rPr>
                        <a:t>RPI</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9.1</a:t>
                      </a:r>
                      <a:endParaRPr lang="en-GB" sz="12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dirty="0">
                          <a:effectLst/>
                        </a:rPr>
                        <a:t>9</a:t>
                      </a:r>
                      <a:endParaRPr lang="en-GB" sz="12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a:effectLst/>
                        </a:rPr>
                        <a:t>-</a:t>
                      </a:r>
                      <a:endParaRPr lang="en-GB" sz="16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600" dirty="0">
                          <a:effectLst/>
                        </a:rPr>
                        <a:t>-</a:t>
                      </a:r>
                      <a:endParaRPr lang="en-GB" sz="16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221008522"/>
                  </a:ext>
                </a:extLst>
              </a:tr>
            </a:tbl>
          </a:graphicData>
        </a:graphic>
      </p:graphicFrame>
      <p:sp>
        <p:nvSpPr>
          <p:cNvPr id="4" name="Title 3"/>
          <p:cNvSpPr>
            <a:spLocks noGrp="1"/>
          </p:cNvSpPr>
          <p:nvPr>
            <p:ph type="title"/>
          </p:nvPr>
        </p:nvSpPr>
        <p:spPr/>
        <p:txBody>
          <a:bodyPr/>
          <a:lstStyle/>
          <a:p>
            <a:r>
              <a:rPr lang="en-GB" dirty="0" smtClean="0"/>
              <a:t>Inflation surprised to the downside in August</a:t>
            </a:r>
            <a:endParaRPr lang="en-GB" dirty="0"/>
          </a:p>
        </p:txBody>
      </p:sp>
      <p:sp>
        <p:nvSpPr>
          <p:cNvPr id="6" name="Rectangle 1"/>
          <p:cNvSpPr>
            <a:spLocks noChangeArrowheads="1"/>
          </p:cNvSpPr>
          <p:nvPr/>
        </p:nvSpPr>
        <p:spPr bwMode="auto">
          <a:xfrm>
            <a:off x="709324" y="181999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0" numCol="1" anchor="ctr" anchorCtr="0" compatLnSpc="1">
            <a:prstTxWarp prst="textNoShape">
              <a:avLst/>
            </a:prstTxWarp>
            <a:spAutoFit/>
          </a:bodyPr>
          <a:lstStyle/>
          <a:p>
            <a:endParaRPr lang="en-GB"/>
          </a:p>
        </p:txBody>
      </p:sp>
      <p:sp>
        <p:nvSpPr>
          <p:cNvPr id="7" name="Rectangle 2"/>
          <p:cNvSpPr>
            <a:spLocks noChangeArrowheads="1"/>
          </p:cNvSpPr>
          <p:nvPr/>
        </p:nvSpPr>
        <p:spPr bwMode="auto">
          <a:xfrm>
            <a:off x="709324" y="1819997"/>
            <a:ext cx="12192000" cy="190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28493938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11</a:t>
            </a:fld>
            <a:endParaRPr lang="en-GB"/>
          </a:p>
        </p:txBody>
      </p:sp>
      <p:sp>
        <p:nvSpPr>
          <p:cNvPr id="3" name="Text Placeholder 2"/>
          <p:cNvSpPr>
            <a:spLocks noGrp="1"/>
          </p:cNvSpPr>
          <p:nvPr>
            <p:ph type="body" sz="quarter" idx="13"/>
          </p:nvPr>
        </p:nvSpPr>
        <p:spPr/>
        <p:txBody>
          <a:bodyPr/>
          <a:lstStyle/>
          <a:p>
            <a:endParaRPr lang="en-GB" dirty="0"/>
          </a:p>
        </p:txBody>
      </p:sp>
      <p:sp>
        <p:nvSpPr>
          <p:cNvPr id="4" name="Title 3"/>
          <p:cNvSpPr>
            <a:spLocks noGrp="1"/>
          </p:cNvSpPr>
          <p:nvPr>
            <p:ph type="title"/>
          </p:nvPr>
        </p:nvSpPr>
        <p:spPr/>
        <p:txBody>
          <a:bodyPr/>
          <a:lstStyle/>
          <a:p>
            <a:r>
              <a:rPr lang="en-GB" dirty="0" smtClean="0"/>
              <a:t>And a little to the upside in September</a:t>
            </a:r>
            <a:endParaRPr lang="en-GB" dirty="0"/>
          </a:p>
        </p:txBody>
      </p:sp>
      <p:graphicFrame>
        <p:nvGraphicFramePr>
          <p:cNvPr id="5" name="Table 4"/>
          <p:cNvGraphicFramePr>
            <a:graphicFrameLocks noGrp="1"/>
          </p:cNvGraphicFramePr>
          <p:nvPr>
            <p:extLst>
              <p:ext uri="{D42A27DB-BD31-4B8C-83A1-F6EECF244321}">
                <p14:modId xmlns:p14="http://schemas.microsoft.com/office/powerpoint/2010/main" val="2910917035"/>
              </p:ext>
            </p:extLst>
          </p:nvPr>
        </p:nvGraphicFramePr>
        <p:xfrm>
          <a:off x="1062184" y="2364511"/>
          <a:ext cx="8986979" cy="4017240"/>
        </p:xfrm>
        <a:graphic>
          <a:graphicData uri="http://schemas.openxmlformats.org/drawingml/2006/table">
            <a:tbl>
              <a:tblPr firstRow="1" firstCol="1" bandRow="1">
                <a:tableStyleId>{5C22544A-7EE6-4342-B048-85BDC9FD1C3A}</a:tableStyleId>
              </a:tblPr>
              <a:tblGrid>
                <a:gridCol w="2387418">
                  <a:extLst>
                    <a:ext uri="{9D8B030D-6E8A-4147-A177-3AD203B41FA5}">
                      <a16:colId xmlns:a16="http://schemas.microsoft.com/office/drawing/2014/main" val="1331738200"/>
                    </a:ext>
                  </a:extLst>
                </a:gridCol>
                <a:gridCol w="1131842">
                  <a:extLst>
                    <a:ext uri="{9D8B030D-6E8A-4147-A177-3AD203B41FA5}">
                      <a16:colId xmlns:a16="http://schemas.microsoft.com/office/drawing/2014/main" val="2758822870"/>
                    </a:ext>
                  </a:extLst>
                </a:gridCol>
                <a:gridCol w="853973">
                  <a:extLst>
                    <a:ext uri="{9D8B030D-6E8A-4147-A177-3AD203B41FA5}">
                      <a16:colId xmlns:a16="http://schemas.microsoft.com/office/drawing/2014/main" val="1528024368"/>
                    </a:ext>
                  </a:extLst>
                </a:gridCol>
                <a:gridCol w="759386">
                  <a:extLst>
                    <a:ext uri="{9D8B030D-6E8A-4147-A177-3AD203B41FA5}">
                      <a16:colId xmlns:a16="http://schemas.microsoft.com/office/drawing/2014/main" val="2424479075"/>
                    </a:ext>
                  </a:extLst>
                </a:gridCol>
                <a:gridCol w="778979">
                  <a:extLst>
                    <a:ext uri="{9D8B030D-6E8A-4147-A177-3AD203B41FA5}">
                      <a16:colId xmlns:a16="http://schemas.microsoft.com/office/drawing/2014/main" val="2868676371"/>
                    </a:ext>
                  </a:extLst>
                </a:gridCol>
                <a:gridCol w="778979">
                  <a:extLst>
                    <a:ext uri="{9D8B030D-6E8A-4147-A177-3AD203B41FA5}">
                      <a16:colId xmlns:a16="http://schemas.microsoft.com/office/drawing/2014/main" val="1509202449"/>
                    </a:ext>
                  </a:extLst>
                </a:gridCol>
                <a:gridCol w="797897">
                  <a:extLst>
                    <a:ext uri="{9D8B030D-6E8A-4147-A177-3AD203B41FA5}">
                      <a16:colId xmlns:a16="http://schemas.microsoft.com/office/drawing/2014/main" val="2294812219"/>
                    </a:ext>
                  </a:extLst>
                </a:gridCol>
                <a:gridCol w="797897">
                  <a:extLst>
                    <a:ext uri="{9D8B030D-6E8A-4147-A177-3AD203B41FA5}">
                      <a16:colId xmlns:a16="http://schemas.microsoft.com/office/drawing/2014/main" val="1112606346"/>
                    </a:ext>
                  </a:extLst>
                </a:gridCol>
                <a:gridCol w="700608">
                  <a:extLst>
                    <a:ext uri="{9D8B030D-6E8A-4147-A177-3AD203B41FA5}">
                      <a16:colId xmlns:a16="http://schemas.microsoft.com/office/drawing/2014/main" val="2075865973"/>
                    </a:ext>
                  </a:extLst>
                </a:gridCol>
              </a:tblGrid>
              <a:tr h="315382">
                <a:tc rowSpan="2">
                  <a:txBody>
                    <a:bodyPr/>
                    <a:lstStyle/>
                    <a:p>
                      <a:pPr algn="ctr">
                        <a:spcAft>
                          <a:spcPts val="0"/>
                        </a:spcAft>
                      </a:pPr>
                      <a:r>
                        <a:rPr lang="en-GB" sz="1400" dirty="0">
                          <a:effectLst/>
                        </a:rPr>
                        <a:t>Percentage changes on a year ago</a:t>
                      </a:r>
                      <a:endParaRPr lang="en-GB" sz="1400" dirty="0">
                        <a:effectLst/>
                        <a:latin typeface="Arial" panose="020B0604020202020204" pitchFamily="34" charset="0"/>
                        <a:ea typeface="Calibri" panose="020F0502020204030204" pitchFamily="34" charset="0"/>
                      </a:endParaRPr>
                    </a:p>
                  </a:txBody>
                  <a:tcPr marL="68580" marR="68580" marT="0" marB="0" anchor="ctr"/>
                </a:tc>
                <a:tc gridSpan="2">
                  <a:txBody>
                    <a:bodyPr/>
                    <a:lstStyle/>
                    <a:p>
                      <a:pPr algn="ctr">
                        <a:spcAft>
                          <a:spcPts val="0"/>
                        </a:spcAft>
                      </a:pPr>
                      <a:r>
                        <a:rPr lang="en-GB" sz="1400" dirty="0">
                          <a:effectLst/>
                        </a:rPr>
                        <a:t>Outturn</a:t>
                      </a:r>
                      <a:endParaRPr lang="en-GB" sz="14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GB"/>
                    </a:p>
                  </a:txBody>
                  <a:tcPr/>
                </a:tc>
                <a:tc gridSpan="3">
                  <a:txBody>
                    <a:bodyPr/>
                    <a:lstStyle/>
                    <a:p>
                      <a:pPr algn="ctr">
                        <a:spcAft>
                          <a:spcPts val="0"/>
                        </a:spcAft>
                      </a:pPr>
                      <a:r>
                        <a:rPr lang="en-GB" sz="1400" dirty="0">
                          <a:effectLst/>
                        </a:rPr>
                        <a:t>Forecasts</a:t>
                      </a:r>
                      <a:endParaRPr lang="en-GB" sz="14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tc gridSpan="3">
                  <a:txBody>
                    <a:bodyPr/>
                    <a:lstStyle/>
                    <a:p>
                      <a:pPr algn="ctr">
                        <a:spcAft>
                          <a:spcPts val="0"/>
                        </a:spcAft>
                      </a:pPr>
                      <a:r>
                        <a:rPr lang="en-GB" sz="1400" dirty="0">
                          <a:effectLst/>
                        </a:rPr>
                        <a:t>News</a:t>
                      </a:r>
                      <a:endParaRPr lang="en-GB" sz="1400" dirty="0">
                        <a:effectLst/>
                        <a:latin typeface="Arial" panose="020B0604020202020204" pitchFamily="34" charset="0"/>
                        <a:ea typeface="Calibri" panose="020F0502020204030204" pitchFamily="34" charset="0"/>
                      </a:endParaRPr>
                    </a:p>
                  </a:txBody>
                  <a:tcPr marL="68580" marR="68580"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3846927726"/>
                  </a:ext>
                </a:extLst>
              </a:tr>
              <a:tr h="554638">
                <a:tc vMerge="1">
                  <a:txBody>
                    <a:bodyPr/>
                    <a:lstStyle/>
                    <a:p>
                      <a:endParaRPr lang="en-GB"/>
                    </a:p>
                  </a:txBody>
                  <a:tcPr/>
                </a:tc>
                <a:tc>
                  <a:txBody>
                    <a:bodyPr/>
                    <a:lstStyle/>
                    <a:p>
                      <a:pPr algn="ctr">
                        <a:spcAft>
                          <a:spcPts val="0"/>
                        </a:spcAft>
                      </a:pPr>
                      <a:r>
                        <a:rPr lang="en-GB" sz="1400" dirty="0">
                          <a:effectLst/>
                        </a:rPr>
                        <a:t>September</a:t>
                      </a:r>
                      <a:endParaRPr lang="en-GB"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August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dirty="0">
                          <a:effectLst/>
                        </a:rPr>
                        <a:t>STIF</a:t>
                      </a:r>
                      <a:endParaRPr lang="en-GB"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Market Median</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Aug MPR</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STIF</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Market Median</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Aug MPR</a:t>
                      </a:r>
                      <a:endParaRPr lang="en-GB" sz="14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71921609"/>
                  </a:ext>
                </a:extLst>
              </a:tr>
              <a:tr h="327270">
                <a:tc>
                  <a:txBody>
                    <a:bodyPr/>
                    <a:lstStyle/>
                    <a:p>
                      <a:pPr>
                        <a:spcAft>
                          <a:spcPts val="0"/>
                        </a:spcAft>
                      </a:pPr>
                      <a:r>
                        <a:rPr lang="en-GB" sz="1400">
                          <a:effectLst/>
                        </a:rPr>
                        <a:t>CPI </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6.7</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6.7</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6.6</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6.5</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6.9</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0.08</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0.2</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-0.25</a:t>
                      </a:r>
                      <a:endParaRPr lang="en-GB" sz="18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949395311"/>
                  </a:ext>
                </a:extLst>
              </a:tr>
              <a:tr h="315382">
                <a:tc>
                  <a:txBody>
                    <a:bodyPr/>
                    <a:lstStyle/>
                    <a:p>
                      <a:pPr>
                        <a:spcAft>
                          <a:spcPts val="0"/>
                        </a:spcAft>
                      </a:pPr>
                      <a:r>
                        <a:rPr lang="en-GB" sz="1400">
                          <a:effectLst/>
                        </a:rPr>
                        <a:t>Core CPI</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6.1</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6.2</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6.0</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6.0</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6.5</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0.03</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0.1</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-0.45</a:t>
                      </a:r>
                      <a:endParaRPr lang="en-GB" sz="18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576381714"/>
                  </a:ext>
                </a:extLst>
              </a:tr>
              <a:tr h="315382">
                <a:tc>
                  <a:txBody>
                    <a:bodyPr/>
                    <a:lstStyle/>
                    <a:p>
                      <a:pPr indent="279400">
                        <a:spcAft>
                          <a:spcPts val="0"/>
                        </a:spcAft>
                      </a:pPr>
                      <a:r>
                        <a:rPr lang="en-GB" sz="1800">
                          <a:effectLst/>
                        </a:rPr>
                        <a:t>Core goods</a:t>
                      </a:r>
                      <a:endParaRPr lang="en-GB" sz="140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800" dirty="0">
                          <a:effectLst/>
                        </a:rPr>
                        <a:t>4.7</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5.2</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4.8</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5.8</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-0.06</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-1.03</a:t>
                      </a:r>
                      <a:endParaRPr lang="en-GB" sz="18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021135096"/>
                  </a:ext>
                </a:extLst>
              </a:tr>
              <a:tr h="315382">
                <a:tc>
                  <a:txBody>
                    <a:bodyPr/>
                    <a:lstStyle/>
                    <a:p>
                      <a:pPr indent="279400">
                        <a:spcAft>
                          <a:spcPts val="0"/>
                        </a:spcAft>
                      </a:pPr>
                      <a:r>
                        <a:rPr lang="en-GB" sz="1800">
                          <a:effectLst/>
                        </a:rPr>
                        <a:t>Services</a:t>
                      </a:r>
                      <a:endParaRPr lang="en-GB" sz="140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800" dirty="0">
                          <a:effectLst/>
                        </a:rPr>
                        <a:t>6.9</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6.8</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6.8</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7.0</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0.09</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-0.09</a:t>
                      </a:r>
                      <a:endParaRPr lang="en-GB" sz="18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031058562"/>
                  </a:ext>
                </a:extLst>
              </a:tr>
              <a:tr h="574213">
                <a:tc>
                  <a:txBody>
                    <a:bodyPr/>
                    <a:lstStyle/>
                    <a:p>
                      <a:pPr indent="279400">
                        <a:spcAft>
                          <a:spcPts val="0"/>
                        </a:spcAft>
                      </a:pPr>
                      <a:r>
                        <a:rPr lang="en-GB" sz="1800">
                          <a:effectLst/>
                        </a:rPr>
                        <a:t>Food and non-alcoholic beverages</a:t>
                      </a:r>
                      <a:endParaRPr lang="en-GB" sz="140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800" dirty="0">
                          <a:effectLst/>
                        </a:rPr>
                        <a:t>12.1</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13.6</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12.1</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13.1</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-0.01</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-0.94</a:t>
                      </a:r>
                      <a:endParaRPr lang="en-GB" sz="18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653674546"/>
                  </a:ext>
                </a:extLst>
              </a:tr>
              <a:tr h="315382">
                <a:tc>
                  <a:txBody>
                    <a:bodyPr/>
                    <a:lstStyle/>
                    <a:p>
                      <a:pPr>
                        <a:spcAft>
                          <a:spcPts val="0"/>
                        </a:spcAft>
                      </a:pPr>
                      <a:r>
                        <a:rPr lang="en-GB" sz="1400">
                          <a:effectLst/>
                        </a:rPr>
                        <a:t>PPI Output </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-0.1</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-0.5</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021966927"/>
                  </a:ext>
                </a:extLst>
              </a:tr>
              <a:tr h="326257">
                <a:tc>
                  <a:txBody>
                    <a:bodyPr/>
                    <a:lstStyle/>
                    <a:p>
                      <a:pPr>
                        <a:spcAft>
                          <a:spcPts val="0"/>
                        </a:spcAft>
                      </a:pPr>
                      <a:r>
                        <a:rPr lang="en-GB" sz="1400">
                          <a:effectLst/>
                        </a:rPr>
                        <a:t>PPI Input </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-2.6</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-2.0</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a:effectLst/>
                        </a:rPr>
                        <a:t>-</a:t>
                      </a:r>
                      <a:endParaRPr lang="en-GB" sz="18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a:t>
                      </a:r>
                      <a:endParaRPr lang="en-GB" sz="18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0642430"/>
                  </a:ext>
                </a:extLst>
              </a:tr>
              <a:tr h="342570">
                <a:tc>
                  <a:txBody>
                    <a:bodyPr/>
                    <a:lstStyle/>
                    <a:p>
                      <a:pPr>
                        <a:spcAft>
                          <a:spcPts val="0"/>
                        </a:spcAft>
                      </a:pPr>
                      <a:r>
                        <a:rPr lang="en-GB" sz="1400">
                          <a:effectLst/>
                        </a:rPr>
                        <a:t>CPIH</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6.3</a:t>
                      </a:r>
                      <a:endParaRPr lang="en-GB" sz="14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800">
                          <a:effectLst/>
                        </a:rPr>
                        <a:t>6.3</a:t>
                      </a:r>
                      <a:endParaRPr lang="en-GB" sz="140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dirty="0">
                          <a:effectLst/>
                        </a:rPr>
                        <a:t>-</a:t>
                      </a:r>
                      <a:endParaRPr lang="en-GB"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647741300"/>
                  </a:ext>
                </a:extLst>
              </a:tr>
              <a:tr h="315382">
                <a:tc>
                  <a:txBody>
                    <a:bodyPr/>
                    <a:lstStyle/>
                    <a:p>
                      <a:pPr>
                        <a:spcAft>
                          <a:spcPts val="0"/>
                        </a:spcAft>
                      </a:pPr>
                      <a:r>
                        <a:rPr lang="en-GB" sz="1400">
                          <a:effectLst/>
                        </a:rPr>
                        <a:t>RPI</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800" dirty="0">
                          <a:effectLst/>
                        </a:rPr>
                        <a:t>8.9</a:t>
                      </a:r>
                      <a:endParaRPr lang="en-GB" sz="14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800" dirty="0">
                          <a:effectLst/>
                        </a:rPr>
                        <a:t>9.1</a:t>
                      </a:r>
                      <a:endParaRPr lang="en-GB" sz="1400" dirty="0">
                        <a:effectLst/>
                        <a:latin typeface="Arial" panose="020B0604020202020204" pitchFamily="34" charset="0"/>
                        <a:ea typeface="Calibri" panose="020F0502020204030204" pitchFamily="34" charset="0"/>
                      </a:endParaRPr>
                    </a:p>
                  </a:txBody>
                  <a:tcPr marL="68580" marR="68580" marT="0" marB="0" anchor="b"/>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dirty="0">
                          <a:effectLst/>
                        </a:rPr>
                        <a:t>-</a:t>
                      </a:r>
                      <a:endParaRPr lang="en-GB" sz="1400" dirty="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a:effectLst/>
                        </a:rPr>
                        <a:t>-</a:t>
                      </a:r>
                      <a:endParaRPr lang="en-GB" sz="1400">
                        <a:effectLst/>
                        <a:latin typeface="Arial" panose="020B0604020202020204" pitchFamily="34" charset="0"/>
                        <a:ea typeface="Calibri" panose="020F0502020204030204" pitchFamily="34" charset="0"/>
                      </a:endParaRPr>
                    </a:p>
                  </a:txBody>
                  <a:tcPr marL="68580" marR="68580" marT="0" marB="0" anchor="ctr"/>
                </a:tc>
                <a:tc>
                  <a:txBody>
                    <a:bodyPr/>
                    <a:lstStyle/>
                    <a:p>
                      <a:pPr algn="ctr">
                        <a:spcAft>
                          <a:spcPts val="0"/>
                        </a:spcAft>
                      </a:pPr>
                      <a:r>
                        <a:rPr lang="en-GB" sz="1400" dirty="0">
                          <a:effectLst/>
                        </a:rPr>
                        <a:t>-</a:t>
                      </a:r>
                      <a:endParaRPr lang="en-GB" sz="1400" dirty="0">
                        <a:effectLst/>
                        <a:latin typeface="Arial" panose="020B060402020202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963252108"/>
                  </a:ext>
                </a:extLst>
              </a:tr>
            </a:tbl>
          </a:graphicData>
        </a:graphic>
      </p:graphicFrame>
      <p:sp>
        <p:nvSpPr>
          <p:cNvPr id="6" name="Rectangle 1"/>
          <p:cNvSpPr>
            <a:spLocks noChangeArrowheads="1"/>
          </p:cNvSpPr>
          <p:nvPr/>
        </p:nvSpPr>
        <p:spPr bwMode="auto">
          <a:xfrm>
            <a:off x="1817688" y="289401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112" tIns="914112" rIns="914112" bIns="0" numCol="1" anchor="ctr" anchorCtr="0" compatLnSpc="1">
            <a:prstTxWarp prst="textNoShape">
              <a:avLst/>
            </a:prstTxWarp>
            <a:spAutoFit/>
          </a:bodyPr>
          <a:lstStyle/>
          <a:p>
            <a:endParaRPr lang="en-GB"/>
          </a:p>
        </p:txBody>
      </p:sp>
      <p:sp>
        <p:nvSpPr>
          <p:cNvPr id="7" name="Rectangle 2"/>
          <p:cNvSpPr>
            <a:spLocks noChangeArrowheads="1"/>
          </p:cNvSpPr>
          <p:nvPr/>
        </p:nvSpPr>
        <p:spPr bwMode="auto">
          <a:xfrm>
            <a:off x="1817688" y="2894013"/>
            <a:ext cx="12069762" cy="6350"/>
          </a:xfrm>
          <a:prstGeom prst="rect">
            <a:avLst/>
          </a:prstGeom>
          <a:solidFill>
            <a:srgbClr val="000000"/>
          </a:solidFill>
          <a:ln w="9525">
            <a:solidFill>
              <a:schemeClr val="tx1"/>
            </a:solidFill>
            <a:prstDash val="solid"/>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078756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12</a:t>
            </a:fld>
            <a:endParaRPr lang="en-GB"/>
          </a:p>
        </p:txBody>
      </p:sp>
      <p:sp>
        <p:nvSpPr>
          <p:cNvPr id="4" name="Picture Placeholder 3"/>
          <p:cNvSpPr>
            <a:spLocks noGrp="1"/>
          </p:cNvSpPr>
          <p:nvPr>
            <p:ph type="pic" sz="quarter" idx="14"/>
          </p:nvPr>
        </p:nvSpPr>
        <p:spPr/>
      </p:sp>
      <p:sp>
        <p:nvSpPr>
          <p:cNvPr id="5" name="Title 4"/>
          <p:cNvSpPr>
            <a:spLocks noGrp="1"/>
          </p:cNvSpPr>
          <p:nvPr>
            <p:ph type="title"/>
          </p:nvPr>
        </p:nvSpPr>
        <p:spPr/>
        <p:txBody>
          <a:bodyPr/>
          <a:lstStyle/>
          <a:p>
            <a:r>
              <a:rPr lang="en-GB" dirty="0" smtClean="0"/>
              <a:t>Food price inflation and services have been high but are now easing</a:t>
            </a:r>
            <a:endParaRPr lang="en-GB" dirty="0"/>
          </a:p>
        </p:txBody>
      </p:sp>
      <p:pic>
        <p:nvPicPr>
          <p:cNvPr id="2050" name="Picture 4"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783" y="1802184"/>
            <a:ext cx="5075527" cy="4187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8" descr="cid:image010.png@01DA01C9.37DDADA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9964" y="1871289"/>
            <a:ext cx="5055754" cy="411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3116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13</a:t>
            </a:fld>
            <a:endParaRPr lang="en-GB"/>
          </a:p>
        </p:txBody>
      </p:sp>
      <p:sp>
        <p:nvSpPr>
          <p:cNvPr id="4" name="Title 3"/>
          <p:cNvSpPr>
            <a:spLocks noGrp="1"/>
          </p:cNvSpPr>
          <p:nvPr>
            <p:ph type="title"/>
          </p:nvPr>
        </p:nvSpPr>
        <p:spPr/>
        <p:txBody>
          <a:bodyPr/>
          <a:lstStyle/>
          <a:p>
            <a:r>
              <a:rPr lang="en-GB" dirty="0" smtClean="0"/>
              <a:t>Firms’ inflation expectations are falling</a:t>
            </a:r>
            <a:endParaRPr lang="en-GB" dirty="0"/>
          </a:p>
        </p:txBody>
      </p:sp>
      <p:graphicFrame>
        <p:nvGraphicFramePr>
          <p:cNvPr id="7" name="Chart 6">
            <a:extLst>
              <a:ext uri="{FF2B5EF4-FFF2-40B4-BE49-F238E27FC236}">
                <a16:creationId xmlns:a16="http://schemas.microsoft.com/office/drawing/2014/main" id="{4EA2ED6B-8709-F770-FF60-50312CF17D30}"/>
              </a:ext>
            </a:extLst>
          </p:cNvPr>
          <p:cNvGraphicFramePr>
            <a:graphicFrameLocks/>
          </p:cNvGraphicFramePr>
          <p:nvPr>
            <p:extLst>
              <p:ext uri="{D42A27DB-BD31-4B8C-83A1-F6EECF244321}">
                <p14:modId xmlns:p14="http://schemas.microsoft.com/office/powerpoint/2010/main" val="3159680972"/>
              </p:ext>
            </p:extLst>
          </p:nvPr>
        </p:nvGraphicFramePr>
        <p:xfrm>
          <a:off x="1292542" y="1276745"/>
          <a:ext cx="8421608" cy="4511049"/>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3"/>
          <p:cNvSpPr txBox="1">
            <a:spLocks/>
          </p:cNvSpPr>
          <p:nvPr/>
        </p:nvSpPr>
        <p:spPr>
          <a:xfrm>
            <a:off x="468001" y="5957455"/>
            <a:ext cx="11277600" cy="741808"/>
          </a:xfrm>
          <a:prstGeom prst="rect">
            <a:avLst/>
          </a:prstGeom>
        </p:spPr>
        <p:txBody>
          <a:bodyPr vert="horz" lIns="0" tIns="0" rIns="0" bIns="0" rtlCol="0">
            <a:noAutofit/>
          </a:bodyPr>
          <a:lstStyle>
            <a:lvl1pPr marL="288000" marR="0" indent="-2880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sz="2400" kern="1200" baseline="0">
                <a:solidFill>
                  <a:schemeClr val="tx1"/>
                </a:solidFill>
                <a:latin typeface="Arial" panose="020B0604020202020204" pitchFamily="34" charset="0"/>
                <a:ea typeface="+mn-ea"/>
                <a:cs typeface="Arial" panose="020B0604020202020204" pitchFamily="34" charset="0"/>
              </a:defRPr>
            </a:lvl1pPr>
            <a:lvl2pPr marL="576000" indent="-2880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64000" indent="-288000" algn="l" defTabSz="914400" rtl="0" eaLnBrk="1" latinLnBrk="0" hangingPunct="1">
              <a:lnSpc>
                <a:spcPct val="100000"/>
              </a:lnSpc>
              <a:spcBef>
                <a:spcPts val="0"/>
              </a:spcBef>
              <a:spcAft>
                <a:spcPts val="600"/>
              </a:spcAft>
              <a:buFont typeface="Arial" panose="020B0604020202020204" pitchFamily="34" charset="0"/>
              <a:buChar char="•"/>
              <a:defRPr sz="1600" b="0" kern="1200">
                <a:solidFill>
                  <a:schemeClr val="tx1"/>
                </a:solidFill>
                <a:latin typeface="Arial" panose="020B0604020202020204" pitchFamily="34" charset="0"/>
                <a:ea typeface="+mn-ea"/>
                <a:cs typeface="Arial" panose="020B0604020202020204" pitchFamily="34" charset="0"/>
              </a:defRPr>
            </a:lvl3pPr>
            <a:lvl4pPr marL="0" indent="0" algn="l" defTabSz="914400" rtl="0" eaLnBrk="1" latinLnBrk="0" hangingPunct="1">
              <a:lnSpc>
                <a:spcPct val="100000"/>
              </a:lnSpc>
              <a:spcBef>
                <a:spcPts val="0"/>
              </a:spcBef>
              <a:spcAft>
                <a:spcPts val="600"/>
              </a:spcAft>
              <a:buFontTx/>
              <a:buNone/>
              <a:defRPr sz="2400" kern="1200">
                <a:solidFill>
                  <a:schemeClr val="tx1"/>
                </a:solidFill>
                <a:latin typeface="Arial" panose="020B0604020202020204" pitchFamily="34" charset="0"/>
                <a:ea typeface="+mn-ea"/>
                <a:cs typeface="Arial" panose="020B0604020202020204" pitchFamily="34" charset="0"/>
              </a:defRPr>
            </a:lvl4pPr>
            <a:lvl5pPr marL="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Arial" panose="020B0604020202020204" pitchFamily="34" charset="0"/>
                <a:ea typeface="+mn-ea"/>
                <a:cs typeface="Arial" panose="020B0604020202020204" pitchFamily="34" charset="0"/>
              </a:defRPr>
            </a:lvl5pPr>
            <a:lvl6pPr marL="0" indent="0" algn="l" defTabSz="914400" rtl="0" eaLnBrk="1" latinLnBrk="0" hangingPunct="1">
              <a:lnSpc>
                <a:spcPct val="100000"/>
              </a:lnSpc>
              <a:spcBef>
                <a:spcPts val="0"/>
              </a:spcBef>
              <a:spcAft>
                <a:spcPts val="600"/>
              </a:spcAft>
              <a:buFont typeface="Arial" panose="020B0604020202020204" pitchFamily="34" charset="0"/>
              <a:buNone/>
              <a:defRPr sz="1600" b="0" kern="1200">
                <a:solidFill>
                  <a:schemeClr val="tx1"/>
                </a:solidFill>
                <a:latin typeface="Arial" panose="020B0604020202020204" pitchFamily="34" charset="0"/>
                <a:ea typeface="+mn-ea"/>
                <a:cs typeface="Arial" panose="020B0604020202020204" pitchFamily="34" charset="0"/>
              </a:defRPr>
            </a:lvl6pPr>
            <a:lvl7pPr marL="0" indent="0" algn="l" defTabSz="914400" rtl="0" eaLnBrk="1" latinLnBrk="0" hangingPunct="1">
              <a:lnSpc>
                <a:spcPct val="100000"/>
              </a:lnSpc>
              <a:spcBef>
                <a:spcPts val="0"/>
              </a:spcBef>
              <a:spcAft>
                <a:spcPts val="600"/>
              </a:spcAft>
              <a:buFont typeface="Arial" panose="020B0604020202020204" pitchFamily="34" charset="0"/>
              <a:buNone/>
              <a:defRPr sz="2800" kern="1200">
                <a:solidFill>
                  <a:schemeClr val="accent2"/>
                </a:solidFill>
                <a:latin typeface="Arial" panose="020B0604020202020204" pitchFamily="34" charset="0"/>
                <a:ea typeface="+mn-ea"/>
                <a:cs typeface="Arial" panose="020B0604020202020204" pitchFamily="34" charset="0"/>
              </a:defRPr>
            </a:lvl7pPr>
            <a:lvl8pPr marL="0" indent="0" algn="ctr"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smtClean="0"/>
              <a:t>Source: September 2023 Decision Makers’ Panel</a:t>
            </a:r>
            <a:endParaRPr lang="en-GB" dirty="0"/>
          </a:p>
        </p:txBody>
      </p:sp>
    </p:spTree>
    <p:extLst>
      <p:ext uri="{BB962C8B-B14F-4D97-AF65-F5344CB8AC3E}">
        <p14:creationId xmlns:p14="http://schemas.microsoft.com/office/powerpoint/2010/main" val="1414470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5114" y="5139559"/>
            <a:ext cx="11268643" cy="1582202"/>
          </a:xfrm>
        </p:spPr>
        <p:txBody>
          <a:bodyPr/>
          <a:lstStyle/>
          <a:p>
            <a:r>
              <a:rPr lang="en-GB" dirty="0"/>
              <a:t>MPC has paid particular attention to the </a:t>
            </a:r>
            <a:r>
              <a:rPr lang="en-GB" dirty="0" smtClean="0"/>
              <a:t>vacancy-to-unemployment </a:t>
            </a:r>
            <a:r>
              <a:rPr lang="en-GB" dirty="0"/>
              <a:t>ratio as a measure of tightness. Was historically high at the beginning of the year.</a:t>
            </a:r>
          </a:p>
          <a:p>
            <a:r>
              <a:rPr lang="en-GB" dirty="0"/>
              <a:t>Still well above its longer-run average but likely to be much closer by the end of the year if current trends continue</a:t>
            </a:r>
          </a:p>
        </p:txBody>
      </p:sp>
      <p:sp>
        <p:nvSpPr>
          <p:cNvPr id="5" name="Title 4"/>
          <p:cNvSpPr>
            <a:spLocks noGrp="1"/>
          </p:cNvSpPr>
          <p:nvPr>
            <p:ph type="title"/>
          </p:nvPr>
        </p:nvSpPr>
        <p:spPr>
          <a:xfrm>
            <a:off x="457200" y="323193"/>
            <a:ext cx="11277600" cy="912814"/>
          </a:xfrm>
        </p:spPr>
        <p:txBody>
          <a:bodyPr/>
          <a:lstStyle/>
          <a:p>
            <a:r>
              <a:rPr lang="en-GB" dirty="0"/>
              <a:t>Chart 2.15: The labour market remains tight, although has loosened since mid-2022 </a:t>
            </a:r>
          </a:p>
        </p:txBody>
      </p:sp>
      <p:pic>
        <p:nvPicPr>
          <p:cNvPr id="13" name="Picture 12">
            <a:extLst>
              <a:ext uri="{FF2B5EF4-FFF2-40B4-BE49-F238E27FC236}">
                <a16:creationId xmlns:a16="http://schemas.microsoft.com/office/drawing/2014/main" id="{BBC5D739-5AA8-B3A2-16B2-F7884BF6489E}"/>
              </a:ext>
            </a:extLst>
          </p:cNvPr>
          <p:cNvPicPr>
            <a:picLocks noChangeAspect="1"/>
          </p:cNvPicPr>
          <p:nvPr/>
        </p:nvPicPr>
        <p:blipFill>
          <a:blip r:embed="rId3"/>
          <a:stretch>
            <a:fillRect/>
          </a:stretch>
        </p:blipFill>
        <p:spPr>
          <a:xfrm>
            <a:off x="1536396" y="1334383"/>
            <a:ext cx="9119208" cy="3726926"/>
          </a:xfrm>
          <a:prstGeom prst="rect">
            <a:avLst/>
          </a:prstGeom>
        </p:spPr>
      </p:pic>
      <p:sp>
        <p:nvSpPr>
          <p:cNvPr id="14" name="Slide Number Placeholder 13">
            <a:extLst>
              <a:ext uri="{FF2B5EF4-FFF2-40B4-BE49-F238E27FC236}">
                <a16:creationId xmlns:a16="http://schemas.microsoft.com/office/drawing/2014/main" id="{BDA64226-6214-117A-0E78-C5FDBD763ED9}"/>
              </a:ext>
            </a:extLst>
          </p:cNvPr>
          <p:cNvSpPr>
            <a:spLocks noGrp="1"/>
          </p:cNvSpPr>
          <p:nvPr>
            <p:ph type="sldNum" sz="quarter" idx="12"/>
          </p:nvPr>
        </p:nvSpPr>
        <p:spPr/>
        <p:txBody>
          <a:bodyPr/>
          <a:lstStyle/>
          <a:p>
            <a:fld id="{B0B34E4B-25F1-4D72-B319-B9B5A0ABC919}" type="slidenum">
              <a:rPr lang="en-GB" smtClean="0"/>
              <a:t>14</a:t>
            </a:fld>
            <a:endParaRPr lang="en-GB"/>
          </a:p>
        </p:txBody>
      </p:sp>
    </p:spTree>
    <p:extLst>
      <p:ext uri="{BB962C8B-B14F-4D97-AF65-F5344CB8AC3E}">
        <p14:creationId xmlns:p14="http://schemas.microsoft.com/office/powerpoint/2010/main" val="34990526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1678" y="5306601"/>
            <a:ext cx="11268643" cy="1375614"/>
          </a:xfrm>
        </p:spPr>
        <p:txBody>
          <a:bodyPr/>
          <a:lstStyle/>
          <a:p>
            <a:r>
              <a:rPr lang="en-GB" dirty="0"/>
              <a:t>Despite employment growth continuing, the unemployment rate has picked up to 4% and is probably on an upward trajectory from here</a:t>
            </a:r>
          </a:p>
          <a:p>
            <a:r>
              <a:rPr lang="en-GB" dirty="0"/>
              <a:t>The labour market is still tight, but there are now signs of loosening</a:t>
            </a:r>
          </a:p>
        </p:txBody>
      </p:sp>
      <p:sp>
        <p:nvSpPr>
          <p:cNvPr id="4" name="Title 3"/>
          <p:cNvSpPr>
            <a:spLocks noGrp="1"/>
          </p:cNvSpPr>
          <p:nvPr>
            <p:ph type="title"/>
          </p:nvPr>
        </p:nvSpPr>
        <p:spPr>
          <a:xfrm>
            <a:off x="461678" y="419566"/>
            <a:ext cx="11420234" cy="912814"/>
          </a:xfrm>
        </p:spPr>
        <p:txBody>
          <a:bodyPr/>
          <a:lstStyle/>
          <a:p>
            <a:r>
              <a:rPr lang="en-GB" dirty="0"/>
              <a:t>Chart 2.1b: Unemployment rate is expected to rise </a:t>
            </a:r>
            <a:r>
              <a:rPr lang="en-GB" dirty="0" smtClean="0"/>
              <a:t>slightly</a:t>
            </a:r>
            <a:endParaRPr lang="en-GB" dirty="0"/>
          </a:p>
        </p:txBody>
      </p:sp>
      <p:pic>
        <p:nvPicPr>
          <p:cNvPr id="13" name="Picture 12">
            <a:extLst>
              <a:ext uri="{FF2B5EF4-FFF2-40B4-BE49-F238E27FC236}">
                <a16:creationId xmlns:a16="http://schemas.microsoft.com/office/drawing/2014/main" id="{7D4956D2-DEDB-F0A1-6D7B-D561717D46DB}"/>
              </a:ext>
            </a:extLst>
          </p:cNvPr>
          <p:cNvPicPr>
            <a:picLocks noChangeAspect="1"/>
          </p:cNvPicPr>
          <p:nvPr/>
        </p:nvPicPr>
        <p:blipFill>
          <a:blip r:embed="rId3"/>
          <a:stretch>
            <a:fillRect/>
          </a:stretch>
        </p:blipFill>
        <p:spPr>
          <a:xfrm>
            <a:off x="1407358" y="1185711"/>
            <a:ext cx="9528874" cy="3950550"/>
          </a:xfrm>
          <a:prstGeom prst="rect">
            <a:avLst/>
          </a:prstGeom>
        </p:spPr>
      </p:pic>
      <p:sp>
        <p:nvSpPr>
          <p:cNvPr id="16" name="Slide Number Placeholder 15">
            <a:extLst>
              <a:ext uri="{FF2B5EF4-FFF2-40B4-BE49-F238E27FC236}">
                <a16:creationId xmlns:a16="http://schemas.microsoft.com/office/drawing/2014/main" id="{E057FE94-BDE6-0EAD-DDA6-34E658F462E2}"/>
              </a:ext>
            </a:extLst>
          </p:cNvPr>
          <p:cNvSpPr>
            <a:spLocks noGrp="1"/>
          </p:cNvSpPr>
          <p:nvPr>
            <p:ph type="sldNum" sz="quarter" idx="12"/>
          </p:nvPr>
        </p:nvSpPr>
        <p:spPr/>
        <p:txBody>
          <a:bodyPr/>
          <a:lstStyle/>
          <a:p>
            <a:fld id="{B0B34E4B-25F1-4D72-B319-B9B5A0ABC919}" type="slidenum">
              <a:rPr lang="en-GB" smtClean="0"/>
              <a:t>15</a:t>
            </a:fld>
            <a:endParaRPr lang="en-GB"/>
          </a:p>
        </p:txBody>
      </p:sp>
    </p:spTree>
    <p:extLst>
      <p:ext uri="{BB962C8B-B14F-4D97-AF65-F5344CB8AC3E}">
        <p14:creationId xmlns:p14="http://schemas.microsoft.com/office/powerpoint/2010/main" val="9930829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9043" y="5453035"/>
            <a:ext cx="11268643" cy="1310371"/>
          </a:xfrm>
        </p:spPr>
        <p:txBody>
          <a:bodyPr/>
          <a:lstStyle/>
          <a:p>
            <a:r>
              <a:rPr lang="en-GB" sz="2000" dirty="0" smtClean="0"/>
              <a:t>Agents’ </a:t>
            </a:r>
            <a:r>
              <a:rPr lang="en-GB" sz="2000" dirty="0"/>
              <a:t>contacts continue to expect some moderation in pay growth in the second half of the year. The REC survey has pointed to easing for some time.</a:t>
            </a:r>
          </a:p>
          <a:p>
            <a:r>
              <a:rPr lang="en-GB" sz="2000" dirty="0"/>
              <a:t>But pay growth in private sector has strengthened further, to </a:t>
            </a:r>
            <a:r>
              <a:rPr lang="en-GB" sz="2000" dirty="0" smtClean="0"/>
              <a:t>7.9% </a:t>
            </a:r>
            <a:r>
              <a:rPr lang="en-GB" sz="2000" dirty="0"/>
              <a:t>in </a:t>
            </a:r>
            <a:r>
              <a:rPr lang="en-GB" sz="2000" dirty="0" smtClean="0"/>
              <a:t>May and 8.2% in </a:t>
            </a:r>
            <a:r>
              <a:rPr lang="en-GB" sz="2000" dirty="0" smtClean="0"/>
              <a:t>June, falling to 8.1% in July.</a:t>
            </a:r>
            <a:endParaRPr lang="en-GB" sz="2000" dirty="0"/>
          </a:p>
        </p:txBody>
      </p:sp>
      <p:sp>
        <p:nvSpPr>
          <p:cNvPr id="5" name="Title 4"/>
          <p:cNvSpPr>
            <a:spLocks noGrp="1"/>
          </p:cNvSpPr>
          <p:nvPr>
            <p:ph type="title"/>
          </p:nvPr>
        </p:nvSpPr>
        <p:spPr>
          <a:xfrm>
            <a:off x="459043" y="307428"/>
            <a:ext cx="11277600" cy="1097536"/>
          </a:xfrm>
        </p:spPr>
        <p:txBody>
          <a:bodyPr/>
          <a:lstStyle/>
          <a:p>
            <a:r>
              <a:rPr lang="en-GB" dirty="0"/>
              <a:t>Chart 2.17: Pay growth continues to rise, but forward-looking indicators suggests growth will slow this year </a:t>
            </a:r>
          </a:p>
        </p:txBody>
      </p:sp>
      <p:pic>
        <p:nvPicPr>
          <p:cNvPr id="15" name="Picture 14">
            <a:extLst>
              <a:ext uri="{FF2B5EF4-FFF2-40B4-BE49-F238E27FC236}">
                <a16:creationId xmlns:a16="http://schemas.microsoft.com/office/drawing/2014/main" id="{6FA30B3A-6345-5CF3-AC45-83E39690130B}"/>
              </a:ext>
            </a:extLst>
          </p:cNvPr>
          <p:cNvPicPr>
            <a:picLocks noChangeAspect="1"/>
          </p:cNvPicPr>
          <p:nvPr/>
        </p:nvPicPr>
        <p:blipFill>
          <a:blip r:embed="rId3"/>
          <a:stretch>
            <a:fillRect/>
          </a:stretch>
        </p:blipFill>
        <p:spPr>
          <a:xfrm>
            <a:off x="2286770" y="1404964"/>
            <a:ext cx="7613187" cy="3963195"/>
          </a:xfrm>
          <a:prstGeom prst="rect">
            <a:avLst/>
          </a:prstGeom>
        </p:spPr>
      </p:pic>
      <p:sp>
        <p:nvSpPr>
          <p:cNvPr id="16" name="Slide Number Placeholder 15">
            <a:extLst>
              <a:ext uri="{FF2B5EF4-FFF2-40B4-BE49-F238E27FC236}">
                <a16:creationId xmlns:a16="http://schemas.microsoft.com/office/drawing/2014/main" id="{1833A81A-CB24-18F8-0703-18789008B7D4}"/>
              </a:ext>
            </a:extLst>
          </p:cNvPr>
          <p:cNvSpPr>
            <a:spLocks noGrp="1"/>
          </p:cNvSpPr>
          <p:nvPr>
            <p:ph type="sldNum" sz="quarter" idx="12"/>
          </p:nvPr>
        </p:nvSpPr>
        <p:spPr/>
        <p:txBody>
          <a:bodyPr/>
          <a:lstStyle/>
          <a:p>
            <a:fld id="{B0B34E4B-25F1-4D72-B319-B9B5A0ABC919}" type="slidenum">
              <a:rPr lang="en-GB" smtClean="0"/>
              <a:t>16</a:t>
            </a:fld>
            <a:endParaRPr lang="en-GB"/>
          </a:p>
        </p:txBody>
      </p:sp>
    </p:spTree>
    <p:extLst>
      <p:ext uri="{BB962C8B-B14F-4D97-AF65-F5344CB8AC3E}">
        <p14:creationId xmlns:p14="http://schemas.microsoft.com/office/powerpoint/2010/main" val="27875014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6957" y="5191917"/>
            <a:ext cx="11268643" cy="1524194"/>
          </a:xfrm>
        </p:spPr>
        <p:txBody>
          <a:bodyPr/>
          <a:lstStyle/>
          <a:p>
            <a:r>
              <a:rPr lang="en-GB" dirty="0"/>
              <a:t>Modal CPI inflation projection reaches 2% in 2025Q2, is 1.7% at year 2 and 1.5% at year 3</a:t>
            </a:r>
          </a:p>
          <a:p>
            <a:r>
              <a:rPr lang="en-GB" dirty="0"/>
              <a:t>Taking account of the risks of persistence, mean CPI inflation likely to average close to target in the last year of the forecast</a:t>
            </a:r>
          </a:p>
        </p:txBody>
      </p:sp>
      <p:sp>
        <p:nvSpPr>
          <p:cNvPr id="5" name="Title 4"/>
          <p:cNvSpPr>
            <a:spLocks noGrp="1"/>
          </p:cNvSpPr>
          <p:nvPr>
            <p:ph type="title"/>
          </p:nvPr>
        </p:nvSpPr>
        <p:spPr>
          <a:xfrm>
            <a:off x="468000" y="315310"/>
            <a:ext cx="11277600" cy="912814"/>
          </a:xfrm>
        </p:spPr>
        <p:txBody>
          <a:bodyPr/>
          <a:lstStyle/>
          <a:p>
            <a:r>
              <a:rPr lang="en-GB" dirty="0"/>
              <a:t>Chart 1.3: CPI inflation projection based on market interest rate expectations, other policy measures as announced</a:t>
            </a:r>
          </a:p>
        </p:txBody>
      </p:sp>
      <p:pic>
        <p:nvPicPr>
          <p:cNvPr id="7" name="Picture 6" descr="Shaded fan chart for the C P I inflation projection. The distribution widens over the forecast period.">
            <a:extLst>
              <a:ext uri="{FF2B5EF4-FFF2-40B4-BE49-F238E27FC236}">
                <a16:creationId xmlns:a16="http://schemas.microsoft.com/office/drawing/2014/main" id="{E5EB0687-F220-16EA-B763-9074911768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8724" y="1312321"/>
            <a:ext cx="8194552" cy="3795399"/>
          </a:xfrm>
          <a:prstGeom prst="rect">
            <a:avLst/>
          </a:prstGeom>
        </p:spPr>
      </p:pic>
      <p:sp>
        <p:nvSpPr>
          <p:cNvPr id="8" name="Slide Number Placeholder 7">
            <a:extLst>
              <a:ext uri="{FF2B5EF4-FFF2-40B4-BE49-F238E27FC236}">
                <a16:creationId xmlns:a16="http://schemas.microsoft.com/office/drawing/2014/main" id="{E5F87DF6-453A-B4EA-E694-948D5B572B73}"/>
              </a:ext>
            </a:extLst>
          </p:cNvPr>
          <p:cNvSpPr>
            <a:spLocks noGrp="1"/>
          </p:cNvSpPr>
          <p:nvPr>
            <p:ph type="sldNum" sz="quarter" idx="12"/>
          </p:nvPr>
        </p:nvSpPr>
        <p:spPr/>
        <p:txBody>
          <a:bodyPr/>
          <a:lstStyle/>
          <a:p>
            <a:fld id="{B0B34E4B-25F1-4D72-B319-B9B5A0ABC919}" type="slidenum">
              <a:rPr lang="en-GB" smtClean="0"/>
              <a:t>17</a:t>
            </a:fld>
            <a:endParaRPr lang="en-GB"/>
          </a:p>
        </p:txBody>
      </p:sp>
    </p:spTree>
    <p:extLst>
      <p:ext uri="{BB962C8B-B14F-4D97-AF65-F5344CB8AC3E}">
        <p14:creationId xmlns:p14="http://schemas.microsoft.com/office/powerpoint/2010/main" val="23487918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Demand outlook and the impact of monetary policy</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B954F138-8C26-D76B-64C0-6BB098F6CBD6}"/>
              </a:ext>
            </a:extLst>
          </p:cNvPr>
          <p:cNvSpPr>
            <a:spLocks noGrp="1"/>
          </p:cNvSpPr>
          <p:nvPr>
            <p:ph type="sldNum" sz="quarter" idx="12"/>
          </p:nvPr>
        </p:nvSpPr>
        <p:spPr/>
        <p:txBody>
          <a:bodyPr/>
          <a:lstStyle/>
          <a:p>
            <a:fld id="{B0B34E4B-25F1-4D72-B319-B9B5A0ABC919}" type="slidenum">
              <a:rPr lang="en-GB" smtClean="0"/>
              <a:t>18</a:t>
            </a:fld>
            <a:endParaRPr lang="en-GB"/>
          </a:p>
        </p:txBody>
      </p:sp>
    </p:spTree>
    <p:extLst>
      <p:ext uri="{BB962C8B-B14F-4D97-AF65-F5344CB8AC3E}">
        <p14:creationId xmlns:p14="http://schemas.microsoft.com/office/powerpoint/2010/main" val="210271242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8000" y="5136131"/>
            <a:ext cx="11268643" cy="1538980"/>
          </a:xfrm>
        </p:spPr>
        <p:txBody>
          <a:bodyPr/>
          <a:lstStyle/>
          <a:p>
            <a:r>
              <a:rPr lang="en-GB" dirty="0" smtClean="0"/>
              <a:t>Fiscal support and falling energy prices mean </a:t>
            </a:r>
            <a:r>
              <a:rPr lang="en-GB" dirty="0"/>
              <a:t>household real income growth has been materially stronger than expected.</a:t>
            </a:r>
          </a:p>
          <a:p>
            <a:r>
              <a:rPr lang="en-GB" dirty="0"/>
              <a:t>This has supported household spending and MPC expect some of this resilience to continue.</a:t>
            </a:r>
          </a:p>
        </p:txBody>
      </p:sp>
      <p:sp>
        <p:nvSpPr>
          <p:cNvPr id="5" name="Title 4"/>
          <p:cNvSpPr>
            <a:spLocks noGrp="1"/>
          </p:cNvSpPr>
          <p:nvPr>
            <p:ph type="title"/>
          </p:nvPr>
        </p:nvSpPr>
        <p:spPr>
          <a:xfrm>
            <a:off x="468000" y="277481"/>
            <a:ext cx="11277600" cy="856823"/>
          </a:xfrm>
        </p:spPr>
        <p:txBody>
          <a:bodyPr/>
          <a:lstStyle/>
          <a:p>
            <a:r>
              <a:rPr lang="en-GB" dirty="0"/>
              <a:t>Chart 2.14: Real incomes are projected to rise modestly in 2023 </a:t>
            </a:r>
          </a:p>
        </p:txBody>
      </p:sp>
      <p:pic>
        <p:nvPicPr>
          <p:cNvPr id="14" name="Picture 13">
            <a:extLst>
              <a:ext uri="{FF2B5EF4-FFF2-40B4-BE49-F238E27FC236}">
                <a16:creationId xmlns:a16="http://schemas.microsoft.com/office/drawing/2014/main" id="{E92C8705-12DD-F588-4983-AA5B5714AFE7}"/>
              </a:ext>
            </a:extLst>
          </p:cNvPr>
          <p:cNvPicPr>
            <a:picLocks noChangeAspect="1"/>
          </p:cNvPicPr>
          <p:nvPr/>
        </p:nvPicPr>
        <p:blipFill>
          <a:blip r:embed="rId3"/>
          <a:stretch>
            <a:fillRect/>
          </a:stretch>
        </p:blipFill>
        <p:spPr>
          <a:xfrm>
            <a:off x="1472559" y="1134305"/>
            <a:ext cx="9268481" cy="3908044"/>
          </a:xfrm>
          <a:prstGeom prst="rect">
            <a:avLst/>
          </a:prstGeom>
        </p:spPr>
      </p:pic>
      <p:sp>
        <p:nvSpPr>
          <p:cNvPr id="15" name="Slide Number Placeholder 14">
            <a:extLst>
              <a:ext uri="{FF2B5EF4-FFF2-40B4-BE49-F238E27FC236}">
                <a16:creationId xmlns:a16="http://schemas.microsoft.com/office/drawing/2014/main" id="{9A7AC1DA-CD96-07FD-D0F6-09E661574044}"/>
              </a:ext>
            </a:extLst>
          </p:cNvPr>
          <p:cNvSpPr>
            <a:spLocks noGrp="1"/>
          </p:cNvSpPr>
          <p:nvPr>
            <p:ph type="sldNum" sz="quarter" idx="12"/>
          </p:nvPr>
        </p:nvSpPr>
        <p:spPr/>
        <p:txBody>
          <a:bodyPr/>
          <a:lstStyle/>
          <a:p>
            <a:fld id="{B0B34E4B-25F1-4D72-B319-B9B5A0ABC919}" type="slidenum">
              <a:rPr lang="en-GB" smtClean="0"/>
              <a:t>19</a:t>
            </a:fld>
            <a:endParaRPr lang="en-GB"/>
          </a:p>
        </p:txBody>
      </p:sp>
    </p:spTree>
    <p:extLst>
      <p:ext uri="{BB962C8B-B14F-4D97-AF65-F5344CB8AC3E}">
        <p14:creationId xmlns:p14="http://schemas.microsoft.com/office/powerpoint/2010/main" val="14826910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1277600" cy="912814"/>
          </a:xfrm>
        </p:spPr>
        <p:txBody>
          <a:bodyPr/>
          <a:lstStyle/>
          <a:p>
            <a:r>
              <a:rPr lang="en-GB" dirty="0" smtClean="0"/>
              <a:t>Plan for the session</a:t>
            </a:r>
            <a:endParaRPr lang="en-GB" dirty="0"/>
          </a:p>
        </p:txBody>
      </p:sp>
      <p:sp>
        <p:nvSpPr>
          <p:cNvPr id="3" name="Text Placeholder 2"/>
          <p:cNvSpPr>
            <a:spLocks noGrp="1"/>
          </p:cNvSpPr>
          <p:nvPr>
            <p:ph type="body" sz="quarter" idx="13"/>
          </p:nvPr>
        </p:nvSpPr>
        <p:spPr>
          <a:xfrm>
            <a:off x="3152775" y="1579780"/>
            <a:ext cx="8681721" cy="4629150"/>
          </a:xfrm>
        </p:spPr>
        <p:txBody>
          <a:bodyPr/>
          <a:lstStyle/>
          <a:p>
            <a:pPr marL="0" indent="0">
              <a:buNone/>
            </a:pPr>
            <a:endParaRPr lang="en-US" sz="3200" dirty="0" smtClean="0"/>
          </a:p>
          <a:p>
            <a:r>
              <a:rPr lang="en-US" sz="3200" dirty="0" smtClean="0"/>
              <a:t>Headlines</a:t>
            </a:r>
            <a:endParaRPr lang="en-US" sz="3200" dirty="0"/>
          </a:p>
          <a:p>
            <a:r>
              <a:rPr lang="en-US" sz="3200" dirty="0" smtClean="0"/>
              <a:t>Inflation Outlook</a:t>
            </a:r>
          </a:p>
          <a:p>
            <a:r>
              <a:rPr lang="en-US" sz="3200" dirty="0" smtClean="0"/>
              <a:t>Demand Outlook</a:t>
            </a:r>
          </a:p>
          <a:p>
            <a:r>
              <a:rPr lang="en-US" sz="3200" dirty="0" smtClean="0"/>
              <a:t>Financial Policy Summary</a:t>
            </a:r>
          </a:p>
          <a:p>
            <a:r>
              <a:rPr lang="en-US" sz="3200" dirty="0" smtClean="0"/>
              <a:t>What Are Firms Telling Us?</a:t>
            </a:r>
          </a:p>
          <a:p>
            <a:r>
              <a:rPr lang="en-US" sz="3200" dirty="0" smtClean="0"/>
              <a:t>MPC Perspective and Policy Decision</a:t>
            </a:r>
          </a:p>
          <a:p>
            <a:r>
              <a:rPr lang="en-US" sz="3200" dirty="0" smtClean="0"/>
              <a:t>Q&amp;A</a:t>
            </a:r>
            <a:endParaRPr lang="en-US" sz="3200" dirty="0"/>
          </a:p>
        </p:txBody>
      </p:sp>
      <p:sp>
        <p:nvSpPr>
          <p:cNvPr id="5" name="Picture Placeholder 4"/>
          <p:cNvSpPr>
            <a:spLocks noGrp="1"/>
          </p:cNvSpPr>
          <p:nvPr>
            <p:ph type="pic" sz="quarter" idx="14"/>
          </p:nvPr>
        </p:nvSpPr>
        <p:spPr/>
      </p:sp>
      <p:pic>
        <p:nvPicPr>
          <p:cNvPr id="9" name="Picture Placeholder 7"/>
          <p:cNvPicPr>
            <a:picLocks noChangeAspect="1"/>
          </p:cNvPicPr>
          <p:nvPr/>
        </p:nvPicPr>
        <p:blipFill rotWithShape="1">
          <a:blip r:embed="rId3" cstate="print">
            <a:extLst>
              <a:ext uri="{28A0092B-C50C-407E-A947-70E740481C1C}">
                <a14:useLocalDpi xmlns:a14="http://schemas.microsoft.com/office/drawing/2010/main" val="0"/>
              </a:ext>
            </a:extLst>
          </a:blip>
          <a:srcRect l="23032" t="7313" r="23449" b="6334"/>
          <a:stretch/>
        </p:blipFill>
        <p:spPr>
          <a:xfrm>
            <a:off x="453628" y="1752599"/>
            <a:ext cx="2150269" cy="4626769"/>
          </a:xfrm>
          <a:prstGeom prst="rect">
            <a:avLst/>
          </a:prstGeom>
        </p:spPr>
      </p:pic>
      <p:sp>
        <p:nvSpPr>
          <p:cNvPr id="6" name="Date Placeholder 5"/>
          <p:cNvSpPr>
            <a:spLocks noGrp="1"/>
          </p:cNvSpPr>
          <p:nvPr>
            <p:ph type="dt" sz="half" idx="10"/>
          </p:nvPr>
        </p:nvSpPr>
        <p:spPr/>
        <p:txBody>
          <a:bodyPr/>
          <a:lstStyle/>
          <a:p>
            <a:fld id="{892202A0-B0A5-4B4C-B604-82E0268C4188}" type="datetime6">
              <a:rPr lang="en-US" smtClean="0"/>
              <a:t>October 23</a:t>
            </a:fld>
            <a:endParaRPr lang="en-GB"/>
          </a:p>
        </p:txBody>
      </p:sp>
      <p:sp>
        <p:nvSpPr>
          <p:cNvPr id="7" name="Slide Number Placeholder 6"/>
          <p:cNvSpPr>
            <a:spLocks noGrp="1"/>
          </p:cNvSpPr>
          <p:nvPr>
            <p:ph type="sldNum" sz="quarter" idx="12"/>
          </p:nvPr>
        </p:nvSpPr>
        <p:spPr/>
        <p:txBody>
          <a:bodyPr/>
          <a:lstStyle/>
          <a:p>
            <a:fld id="{B0B34E4B-25F1-4D72-B319-B9B5A0ABC919}" type="slidenum">
              <a:rPr lang="en-GB" smtClean="0"/>
              <a:t>2</a:t>
            </a:fld>
            <a:endParaRPr lang="en-GB"/>
          </a:p>
        </p:txBody>
      </p:sp>
    </p:spTree>
    <p:extLst>
      <p:ext uri="{BB962C8B-B14F-4D97-AF65-F5344CB8AC3E}">
        <p14:creationId xmlns:p14="http://schemas.microsoft.com/office/powerpoint/2010/main" val="32356852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1678" y="5487986"/>
            <a:ext cx="11268643" cy="1221828"/>
          </a:xfrm>
        </p:spPr>
        <p:txBody>
          <a:bodyPr/>
          <a:lstStyle/>
          <a:p>
            <a:r>
              <a:rPr lang="en-GB" dirty="0"/>
              <a:t>If anything, higher market interest rates have fed through to mortgage rates more rapidly than expected</a:t>
            </a:r>
          </a:p>
          <a:p>
            <a:r>
              <a:rPr lang="en-GB" dirty="0"/>
              <a:t>Mortgagors will refix only </a:t>
            </a:r>
            <a:r>
              <a:rPr lang="en-GB" dirty="0" smtClean="0"/>
              <a:t>gradually, </a:t>
            </a:r>
            <a:r>
              <a:rPr lang="en-GB" dirty="0"/>
              <a:t>so cashflow effects will take time</a:t>
            </a:r>
          </a:p>
        </p:txBody>
      </p:sp>
      <p:sp>
        <p:nvSpPr>
          <p:cNvPr id="5" name="Title 4"/>
          <p:cNvSpPr>
            <a:spLocks noGrp="1"/>
          </p:cNvSpPr>
          <p:nvPr>
            <p:ph type="title"/>
          </p:nvPr>
        </p:nvSpPr>
        <p:spPr>
          <a:xfrm>
            <a:off x="402020" y="457200"/>
            <a:ext cx="11789979" cy="983760"/>
          </a:xfrm>
        </p:spPr>
        <p:txBody>
          <a:bodyPr/>
          <a:lstStyle/>
          <a:p>
            <a:r>
              <a:rPr lang="en-GB" sz="2735" dirty="0"/>
              <a:t>Chart 2.5: </a:t>
            </a:r>
            <a:r>
              <a:rPr lang="en-GB" sz="2735" dirty="0" smtClean="0"/>
              <a:t>Interest rates on fixed-rate mortgages and fixed-rate bonds have risen in line with reference rates; instant access by less</a:t>
            </a:r>
            <a:endParaRPr lang="en-GB" sz="2735" dirty="0"/>
          </a:p>
        </p:txBody>
      </p:sp>
      <p:pic>
        <p:nvPicPr>
          <p:cNvPr id="13" name="Picture 12">
            <a:extLst>
              <a:ext uri="{FF2B5EF4-FFF2-40B4-BE49-F238E27FC236}">
                <a16:creationId xmlns:a16="http://schemas.microsoft.com/office/drawing/2014/main" id="{06C2461A-1441-05DB-2356-BA969AC6383F}"/>
              </a:ext>
            </a:extLst>
          </p:cNvPr>
          <p:cNvPicPr>
            <a:picLocks noChangeAspect="1"/>
          </p:cNvPicPr>
          <p:nvPr/>
        </p:nvPicPr>
        <p:blipFill>
          <a:blip r:embed="rId3"/>
          <a:stretch>
            <a:fillRect/>
          </a:stretch>
        </p:blipFill>
        <p:spPr>
          <a:xfrm>
            <a:off x="1919411" y="1558421"/>
            <a:ext cx="8755195" cy="3858619"/>
          </a:xfrm>
          <a:prstGeom prst="rect">
            <a:avLst/>
          </a:prstGeom>
        </p:spPr>
      </p:pic>
      <p:sp>
        <p:nvSpPr>
          <p:cNvPr id="14" name="Slide Number Placeholder 13">
            <a:extLst>
              <a:ext uri="{FF2B5EF4-FFF2-40B4-BE49-F238E27FC236}">
                <a16:creationId xmlns:a16="http://schemas.microsoft.com/office/drawing/2014/main" id="{E36AF57F-E5D5-1A1B-239E-B22631D1861E}"/>
              </a:ext>
            </a:extLst>
          </p:cNvPr>
          <p:cNvSpPr>
            <a:spLocks noGrp="1"/>
          </p:cNvSpPr>
          <p:nvPr>
            <p:ph type="sldNum" sz="quarter" idx="12"/>
          </p:nvPr>
        </p:nvSpPr>
        <p:spPr/>
        <p:txBody>
          <a:bodyPr/>
          <a:lstStyle/>
          <a:p>
            <a:fld id="{B0B34E4B-25F1-4D72-B319-B9B5A0ABC919}" type="slidenum">
              <a:rPr lang="en-GB" smtClean="0"/>
              <a:t>20</a:t>
            </a:fld>
            <a:endParaRPr lang="en-GB"/>
          </a:p>
        </p:txBody>
      </p:sp>
    </p:spTree>
    <p:extLst>
      <p:ext uri="{BB962C8B-B14F-4D97-AF65-F5344CB8AC3E}">
        <p14:creationId xmlns:p14="http://schemas.microsoft.com/office/powerpoint/2010/main" val="5821820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UK household and business are under pressure from higher borrowing costs </a:t>
            </a:r>
            <a:endParaRPr lang="en-GB" dirty="0"/>
          </a:p>
        </p:txBody>
      </p:sp>
      <p:sp>
        <p:nvSpPr>
          <p:cNvPr id="5" name="Slide Number Placeholder 4"/>
          <p:cNvSpPr>
            <a:spLocks noGrp="1"/>
          </p:cNvSpPr>
          <p:nvPr>
            <p:ph type="sldNum" sz="quarter" idx="12"/>
          </p:nvPr>
        </p:nvSpPr>
        <p:spPr/>
        <p:txBody>
          <a:bodyPr/>
          <a:lstStyle/>
          <a:p>
            <a:fld id="{B0B34E4B-25F1-4D72-B319-B9B5A0ABC919}" type="slidenum">
              <a:rPr lang="en-GB" smtClean="0"/>
              <a:t>21</a:t>
            </a:fld>
            <a:endParaRPr lang="en-GB"/>
          </a:p>
        </p:txBody>
      </p:sp>
      <p:sp>
        <p:nvSpPr>
          <p:cNvPr id="9" name="Rectangle 8"/>
          <p:cNvSpPr/>
          <p:nvPr/>
        </p:nvSpPr>
        <p:spPr>
          <a:xfrm>
            <a:off x="380670" y="5686745"/>
            <a:ext cx="11193168" cy="800219"/>
          </a:xfrm>
          <a:prstGeom prst="rect">
            <a:avLst/>
          </a:prstGeom>
        </p:spPr>
        <p:txBody>
          <a:bodyPr wrap="square">
            <a:spAutoFit/>
          </a:bodyPr>
          <a:lstStyle/>
          <a:p>
            <a:pPr marL="285750" indent="-285750">
              <a:lnSpc>
                <a:spcPct val="115000"/>
              </a:lnSpc>
              <a:spcAft>
                <a:spcPts val="1000"/>
              </a:spcAft>
              <a:buFont typeface="Arial" panose="020B0604020202020204" pitchFamily="34" charset="0"/>
              <a:buChar char="•"/>
            </a:pPr>
            <a:r>
              <a:rPr lang="en-GB" sz="2000" dirty="0" smtClean="0">
                <a:latin typeface="Arial" panose="020B0604020202020204" pitchFamily="34" charset="0"/>
                <a:ea typeface="Calibri" panose="020F0502020204030204" pitchFamily="34" charset="0"/>
                <a:cs typeface="Arial" panose="020B0604020202020204" pitchFamily="34" charset="0"/>
              </a:rPr>
              <a:t>These </a:t>
            </a:r>
            <a:r>
              <a:rPr lang="en-GB" sz="2000" dirty="0">
                <a:latin typeface="Arial" panose="020B0604020202020204" pitchFamily="34" charset="0"/>
                <a:ea typeface="Calibri" panose="020F0502020204030204" pitchFamily="34" charset="0"/>
                <a:cs typeface="Arial" panose="020B0604020202020204" pitchFamily="34" charset="0"/>
              </a:rPr>
              <a:t>trends </a:t>
            </a:r>
            <a:r>
              <a:rPr lang="en-GB" sz="2000" dirty="0" smtClean="0">
                <a:latin typeface="Arial" panose="020B0604020202020204" pitchFamily="34" charset="0"/>
                <a:ea typeface="Calibri" panose="020F0502020204030204" pitchFamily="34" charset="0"/>
                <a:cs typeface="Arial" panose="020B0604020202020204" pitchFamily="34" charset="0"/>
              </a:rPr>
              <a:t>imply </a:t>
            </a:r>
            <a:r>
              <a:rPr lang="en-GB" sz="2000" dirty="0">
                <a:latin typeface="Arial" panose="020B0604020202020204" pitchFamily="34" charset="0"/>
                <a:ea typeface="Calibri" panose="020F0502020204030204" pitchFamily="34" charset="0"/>
                <a:cs typeface="Arial" panose="020B0604020202020204" pitchFamily="34" charset="0"/>
              </a:rPr>
              <a:t>that more </a:t>
            </a:r>
            <a:r>
              <a:rPr lang="en-GB" sz="2000" dirty="0" smtClean="0">
                <a:latin typeface="Arial" panose="020B0604020202020204" pitchFamily="34" charset="0"/>
                <a:ea typeface="Calibri" panose="020F0502020204030204" pitchFamily="34" charset="0"/>
                <a:cs typeface="Arial" panose="020B0604020202020204" pitchFamily="34" charset="0"/>
              </a:rPr>
              <a:t>households with mortgages will </a:t>
            </a:r>
            <a:r>
              <a:rPr lang="en-GB" sz="2000" dirty="0">
                <a:latin typeface="Arial" panose="020B0604020202020204" pitchFamily="34" charset="0"/>
                <a:ea typeface="Calibri" panose="020F0502020204030204" pitchFamily="34" charset="0"/>
                <a:cs typeface="Arial" panose="020B0604020202020204" pitchFamily="34" charset="0"/>
              </a:rPr>
              <a:t>be more vulnerable to </a:t>
            </a:r>
            <a:r>
              <a:rPr lang="en-GB" sz="2000" dirty="0" smtClean="0">
                <a:latin typeface="Arial" panose="020B0604020202020204" pitchFamily="34" charset="0"/>
                <a:ea typeface="Calibri" panose="020F0502020204030204" pitchFamily="34" charset="0"/>
                <a:cs typeface="Arial" panose="020B0604020202020204" pitchFamily="34" charset="0"/>
              </a:rPr>
              <a:t>repayment </a:t>
            </a:r>
            <a:r>
              <a:rPr lang="en-GB" sz="2000" dirty="0">
                <a:latin typeface="Arial" panose="020B0604020202020204" pitchFamily="34" charset="0"/>
                <a:ea typeface="Calibri" panose="020F0502020204030204" pitchFamily="34" charset="0"/>
                <a:cs typeface="Arial" panose="020B0604020202020204" pitchFamily="34" charset="0"/>
              </a:rPr>
              <a:t>difficulties, including in the event of further </a:t>
            </a:r>
            <a:r>
              <a:rPr lang="en-GB" sz="2000" dirty="0" smtClean="0">
                <a:latin typeface="Arial" panose="020B0604020202020204" pitchFamily="34" charset="0"/>
                <a:ea typeface="Calibri" panose="020F0502020204030204" pitchFamily="34" charset="0"/>
                <a:cs typeface="Arial" panose="020B0604020202020204" pitchFamily="34" charset="0"/>
              </a:rPr>
              <a:t>shocks e.g. to the cost-of-living</a:t>
            </a:r>
            <a:endParaRPr lang="en-GB" sz="2000"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380670" y="1524124"/>
            <a:ext cx="5492648" cy="4065017"/>
          </a:xfrm>
          <a:prstGeom prst="rect">
            <a:avLst/>
          </a:prstGeom>
        </p:spPr>
      </p:pic>
      <p:pic>
        <p:nvPicPr>
          <p:cNvPr id="11" name="Picture 10"/>
          <p:cNvPicPr>
            <a:picLocks noChangeAspect="1"/>
          </p:cNvPicPr>
          <p:nvPr/>
        </p:nvPicPr>
        <p:blipFill>
          <a:blip r:embed="rId4"/>
          <a:stretch>
            <a:fillRect/>
          </a:stretch>
        </p:blipFill>
        <p:spPr>
          <a:xfrm>
            <a:off x="5873318" y="1524124"/>
            <a:ext cx="6083613" cy="4239367"/>
          </a:xfrm>
          <a:prstGeom prst="rect">
            <a:avLst/>
          </a:prstGeom>
        </p:spPr>
      </p:pic>
    </p:spTree>
    <p:extLst>
      <p:ext uri="{BB962C8B-B14F-4D97-AF65-F5344CB8AC3E}">
        <p14:creationId xmlns:p14="http://schemas.microsoft.com/office/powerpoint/2010/main" val="3941318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1678" y="5580994"/>
            <a:ext cx="11268643" cy="1073810"/>
          </a:xfrm>
        </p:spPr>
        <p:txBody>
          <a:bodyPr/>
          <a:lstStyle/>
          <a:p>
            <a:r>
              <a:rPr lang="en-GB" dirty="0"/>
              <a:t>But still a weak GDP picture in absolute terms – maybe only ¼% growth per quarter, once impact of strikes and extra bank holidays removed </a:t>
            </a:r>
          </a:p>
        </p:txBody>
      </p:sp>
      <p:sp>
        <p:nvSpPr>
          <p:cNvPr id="11" name="Title 4"/>
          <p:cNvSpPr>
            <a:spLocks noGrp="1"/>
          </p:cNvSpPr>
          <p:nvPr>
            <p:ph type="title"/>
          </p:nvPr>
        </p:nvSpPr>
        <p:spPr>
          <a:xfrm>
            <a:off x="461678" y="323194"/>
            <a:ext cx="11277600" cy="912814"/>
          </a:xfrm>
        </p:spPr>
        <p:txBody>
          <a:bodyPr/>
          <a:lstStyle/>
          <a:p>
            <a:r>
              <a:rPr lang="en-GB" dirty="0"/>
              <a:t>Chart 2.1a: GDP </a:t>
            </a:r>
            <a:r>
              <a:rPr lang="en-GB" dirty="0" smtClean="0"/>
              <a:t>growth is </a:t>
            </a:r>
            <a:r>
              <a:rPr lang="en-GB" dirty="0"/>
              <a:t>expected to remain positive but low</a:t>
            </a:r>
          </a:p>
        </p:txBody>
      </p:sp>
      <p:pic>
        <p:nvPicPr>
          <p:cNvPr id="14" name="Picture 13">
            <a:extLst>
              <a:ext uri="{FF2B5EF4-FFF2-40B4-BE49-F238E27FC236}">
                <a16:creationId xmlns:a16="http://schemas.microsoft.com/office/drawing/2014/main" id="{DDF3F02A-D03E-8684-756D-B27992CE3F50}"/>
              </a:ext>
            </a:extLst>
          </p:cNvPr>
          <p:cNvPicPr>
            <a:picLocks noChangeAspect="1"/>
          </p:cNvPicPr>
          <p:nvPr/>
        </p:nvPicPr>
        <p:blipFill rotWithShape="1">
          <a:blip r:embed="rId3"/>
          <a:srcRect b="1429"/>
          <a:stretch/>
        </p:blipFill>
        <p:spPr>
          <a:xfrm>
            <a:off x="653392" y="1454635"/>
            <a:ext cx="10885216" cy="3763751"/>
          </a:xfrm>
          <a:prstGeom prst="rect">
            <a:avLst/>
          </a:prstGeom>
        </p:spPr>
      </p:pic>
      <p:sp>
        <p:nvSpPr>
          <p:cNvPr id="15" name="Slide Number Placeholder 14">
            <a:extLst>
              <a:ext uri="{FF2B5EF4-FFF2-40B4-BE49-F238E27FC236}">
                <a16:creationId xmlns:a16="http://schemas.microsoft.com/office/drawing/2014/main" id="{9CF9048A-9FBB-63E8-81EF-67EE81D9AB9B}"/>
              </a:ext>
            </a:extLst>
          </p:cNvPr>
          <p:cNvSpPr>
            <a:spLocks noGrp="1"/>
          </p:cNvSpPr>
          <p:nvPr>
            <p:ph type="sldNum" sz="quarter" idx="12"/>
          </p:nvPr>
        </p:nvSpPr>
        <p:spPr/>
        <p:txBody>
          <a:bodyPr/>
          <a:lstStyle/>
          <a:p>
            <a:fld id="{B0B34E4B-25F1-4D72-B319-B9B5A0ABC919}" type="slidenum">
              <a:rPr lang="en-GB" smtClean="0"/>
              <a:t>22</a:t>
            </a:fld>
            <a:endParaRPr lang="en-GB"/>
          </a:p>
        </p:txBody>
      </p:sp>
    </p:spTree>
    <p:extLst>
      <p:ext uri="{BB962C8B-B14F-4D97-AF65-F5344CB8AC3E}">
        <p14:creationId xmlns:p14="http://schemas.microsoft.com/office/powerpoint/2010/main" val="42562647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8000" y="5610064"/>
            <a:ext cx="11268643" cy="771686"/>
          </a:xfrm>
        </p:spPr>
        <p:txBody>
          <a:bodyPr/>
          <a:lstStyle/>
          <a:p>
            <a:r>
              <a:rPr lang="en-GB" dirty="0"/>
              <a:t>Housing market showing clear signs of slowing</a:t>
            </a:r>
          </a:p>
          <a:p>
            <a:r>
              <a:rPr lang="en-GB" dirty="0"/>
              <a:t>House price measures are flat to falling (and down considerably in real terms)</a:t>
            </a:r>
          </a:p>
        </p:txBody>
      </p:sp>
      <p:sp>
        <p:nvSpPr>
          <p:cNvPr id="5" name="Title 4"/>
          <p:cNvSpPr>
            <a:spLocks noGrp="1"/>
          </p:cNvSpPr>
          <p:nvPr>
            <p:ph type="title"/>
          </p:nvPr>
        </p:nvSpPr>
        <p:spPr/>
        <p:txBody>
          <a:bodyPr/>
          <a:lstStyle/>
          <a:p>
            <a:r>
              <a:rPr lang="en-GB" dirty="0" smtClean="0"/>
              <a:t>House </a:t>
            </a:r>
            <a:r>
              <a:rPr lang="en-GB" dirty="0"/>
              <a:t>prices have been </a:t>
            </a:r>
            <a:r>
              <a:rPr lang="en-GB" dirty="0" smtClean="0"/>
              <a:t>falling and </a:t>
            </a:r>
            <a:r>
              <a:rPr lang="en-GB" dirty="0"/>
              <a:t>indicators suggest that this will continue in the near term </a:t>
            </a:r>
          </a:p>
        </p:txBody>
      </p:sp>
      <p:sp>
        <p:nvSpPr>
          <p:cNvPr id="14" name="Slide Number Placeholder 13">
            <a:extLst>
              <a:ext uri="{FF2B5EF4-FFF2-40B4-BE49-F238E27FC236}">
                <a16:creationId xmlns:a16="http://schemas.microsoft.com/office/drawing/2014/main" id="{515ABD10-6276-187A-9B0F-4764250D96F4}"/>
              </a:ext>
            </a:extLst>
          </p:cNvPr>
          <p:cNvSpPr>
            <a:spLocks noGrp="1"/>
          </p:cNvSpPr>
          <p:nvPr>
            <p:ph type="sldNum" sz="quarter" idx="12"/>
          </p:nvPr>
        </p:nvSpPr>
        <p:spPr/>
        <p:txBody>
          <a:bodyPr/>
          <a:lstStyle/>
          <a:p>
            <a:fld id="{B0B34E4B-25F1-4D72-B319-B9B5A0ABC919}" type="slidenum">
              <a:rPr lang="en-GB" smtClean="0"/>
              <a:t>23</a:t>
            </a:fld>
            <a:endParaRPr lang="en-GB"/>
          </a:p>
        </p:txBody>
      </p:sp>
      <p:pic>
        <p:nvPicPr>
          <p:cNvPr id="3074" name="Picture 6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912" y="1505528"/>
            <a:ext cx="5515572" cy="381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4589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1678" y="5613679"/>
            <a:ext cx="11268643" cy="912814"/>
          </a:xfrm>
        </p:spPr>
        <p:txBody>
          <a:bodyPr/>
          <a:lstStyle/>
          <a:p>
            <a:r>
              <a:rPr lang="en-GB" dirty="0"/>
              <a:t>Housing market transactions have picked up from its trough, but remains weak compared with history…</a:t>
            </a:r>
          </a:p>
        </p:txBody>
      </p:sp>
      <p:sp>
        <p:nvSpPr>
          <p:cNvPr id="5" name="Title 4"/>
          <p:cNvSpPr>
            <a:spLocks noGrp="1"/>
          </p:cNvSpPr>
          <p:nvPr>
            <p:ph type="title"/>
          </p:nvPr>
        </p:nvSpPr>
        <p:spPr>
          <a:xfrm>
            <a:off x="461678" y="424707"/>
            <a:ext cx="11277600" cy="912814"/>
          </a:xfrm>
        </p:spPr>
        <p:txBody>
          <a:bodyPr/>
          <a:lstStyle/>
          <a:p>
            <a:r>
              <a:rPr lang="en-GB" dirty="0"/>
              <a:t>Chart 2.8: The number of housing transactions has fallen </a:t>
            </a:r>
          </a:p>
        </p:txBody>
      </p:sp>
      <p:pic>
        <p:nvPicPr>
          <p:cNvPr id="13" name="Picture 12">
            <a:extLst>
              <a:ext uri="{FF2B5EF4-FFF2-40B4-BE49-F238E27FC236}">
                <a16:creationId xmlns:a16="http://schemas.microsoft.com/office/drawing/2014/main" id="{C1E461E3-5609-4A0B-9240-AFE43DAD45C4}"/>
              </a:ext>
            </a:extLst>
          </p:cNvPr>
          <p:cNvPicPr>
            <a:picLocks noChangeAspect="1"/>
          </p:cNvPicPr>
          <p:nvPr/>
        </p:nvPicPr>
        <p:blipFill>
          <a:blip r:embed="rId3"/>
          <a:stretch>
            <a:fillRect/>
          </a:stretch>
        </p:blipFill>
        <p:spPr>
          <a:xfrm>
            <a:off x="850111" y="1430720"/>
            <a:ext cx="10491776" cy="3996560"/>
          </a:xfrm>
          <a:prstGeom prst="rect">
            <a:avLst/>
          </a:prstGeom>
        </p:spPr>
      </p:pic>
      <p:sp>
        <p:nvSpPr>
          <p:cNvPr id="14" name="Slide Number Placeholder 13">
            <a:extLst>
              <a:ext uri="{FF2B5EF4-FFF2-40B4-BE49-F238E27FC236}">
                <a16:creationId xmlns:a16="http://schemas.microsoft.com/office/drawing/2014/main" id="{53502C2F-5716-0EA4-BA99-3AD10F65437E}"/>
              </a:ext>
            </a:extLst>
          </p:cNvPr>
          <p:cNvSpPr>
            <a:spLocks noGrp="1"/>
          </p:cNvSpPr>
          <p:nvPr>
            <p:ph type="sldNum" sz="quarter" idx="12"/>
          </p:nvPr>
        </p:nvSpPr>
        <p:spPr/>
        <p:txBody>
          <a:bodyPr/>
          <a:lstStyle/>
          <a:p>
            <a:fld id="{B0B34E4B-25F1-4D72-B319-B9B5A0ABC919}" type="slidenum">
              <a:rPr lang="en-GB" smtClean="0"/>
              <a:t>24</a:t>
            </a:fld>
            <a:endParaRPr lang="en-GB"/>
          </a:p>
        </p:txBody>
      </p:sp>
    </p:spTree>
    <p:extLst>
      <p:ext uri="{BB962C8B-B14F-4D97-AF65-F5344CB8AC3E}">
        <p14:creationId xmlns:p14="http://schemas.microsoft.com/office/powerpoint/2010/main" val="24501974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8000" y="5425166"/>
            <a:ext cx="11268643" cy="956583"/>
          </a:xfrm>
        </p:spPr>
        <p:txBody>
          <a:bodyPr/>
          <a:lstStyle/>
          <a:p>
            <a:endParaRPr lang="en-GB" dirty="0"/>
          </a:p>
          <a:p>
            <a:r>
              <a:rPr lang="en-GB" dirty="0"/>
              <a:t>…as a result, housing investment now declining and likely to continue to do so</a:t>
            </a:r>
          </a:p>
        </p:txBody>
      </p:sp>
      <p:sp>
        <p:nvSpPr>
          <p:cNvPr id="5" name="Title 4"/>
          <p:cNvSpPr>
            <a:spLocks noGrp="1"/>
          </p:cNvSpPr>
          <p:nvPr>
            <p:ph type="title"/>
          </p:nvPr>
        </p:nvSpPr>
        <p:spPr>
          <a:xfrm>
            <a:off x="468000" y="457200"/>
            <a:ext cx="11268643" cy="912814"/>
          </a:xfrm>
        </p:spPr>
        <p:txBody>
          <a:bodyPr/>
          <a:lstStyle/>
          <a:p>
            <a:r>
              <a:rPr lang="en-GB" dirty="0"/>
              <a:t>Chart 2.9: Housing investment is falling, which is projected to continue </a:t>
            </a:r>
          </a:p>
        </p:txBody>
      </p:sp>
      <p:pic>
        <p:nvPicPr>
          <p:cNvPr id="13" name="Picture 12">
            <a:extLst>
              <a:ext uri="{FF2B5EF4-FFF2-40B4-BE49-F238E27FC236}">
                <a16:creationId xmlns:a16="http://schemas.microsoft.com/office/drawing/2014/main" id="{0AF5E835-7CE8-D110-85A2-31741EDEE025}"/>
              </a:ext>
            </a:extLst>
          </p:cNvPr>
          <p:cNvPicPr>
            <a:picLocks noChangeAspect="1"/>
          </p:cNvPicPr>
          <p:nvPr/>
        </p:nvPicPr>
        <p:blipFill>
          <a:blip r:embed="rId3"/>
          <a:stretch>
            <a:fillRect/>
          </a:stretch>
        </p:blipFill>
        <p:spPr>
          <a:xfrm>
            <a:off x="792215" y="1602979"/>
            <a:ext cx="10607570" cy="3822187"/>
          </a:xfrm>
          <a:prstGeom prst="rect">
            <a:avLst/>
          </a:prstGeom>
        </p:spPr>
      </p:pic>
      <p:sp>
        <p:nvSpPr>
          <p:cNvPr id="14" name="Slide Number Placeholder 13">
            <a:extLst>
              <a:ext uri="{FF2B5EF4-FFF2-40B4-BE49-F238E27FC236}">
                <a16:creationId xmlns:a16="http://schemas.microsoft.com/office/drawing/2014/main" id="{44CDA6FB-CBA8-C651-48EA-2EC9C27BF529}"/>
              </a:ext>
            </a:extLst>
          </p:cNvPr>
          <p:cNvSpPr>
            <a:spLocks noGrp="1"/>
          </p:cNvSpPr>
          <p:nvPr>
            <p:ph type="sldNum" sz="quarter" idx="12"/>
          </p:nvPr>
        </p:nvSpPr>
        <p:spPr/>
        <p:txBody>
          <a:bodyPr/>
          <a:lstStyle/>
          <a:p>
            <a:fld id="{B0B34E4B-25F1-4D72-B319-B9B5A0ABC919}" type="slidenum">
              <a:rPr lang="en-GB" smtClean="0"/>
              <a:t>25</a:t>
            </a:fld>
            <a:endParaRPr lang="en-GB"/>
          </a:p>
        </p:txBody>
      </p:sp>
    </p:spTree>
    <p:extLst>
      <p:ext uri="{BB962C8B-B14F-4D97-AF65-F5344CB8AC3E}">
        <p14:creationId xmlns:p14="http://schemas.microsoft.com/office/powerpoint/2010/main" val="37787388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8000" y="5758300"/>
            <a:ext cx="11268643" cy="1001821"/>
          </a:xfrm>
        </p:spPr>
        <p:txBody>
          <a:bodyPr/>
          <a:lstStyle/>
          <a:p>
            <a:r>
              <a:rPr lang="en-GB" dirty="0"/>
              <a:t>Weak outlook for GDP over the forecast period of around ½% per year…</a:t>
            </a:r>
          </a:p>
          <a:p>
            <a:r>
              <a:rPr lang="en-GB" dirty="0"/>
              <a:t>…leading to slack opening up in the economy from the beginning of next year</a:t>
            </a:r>
          </a:p>
          <a:p>
            <a:endParaRPr lang="en-GB" dirty="0"/>
          </a:p>
        </p:txBody>
      </p:sp>
      <p:sp>
        <p:nvSpPr>
          <p:cNvPr id="5" name="Title 4"/>
          <p:cNvSpPr>
            <a:spLocks noGrp="1"/>
          </p:cNvSpPr>
          <p:nvPr>
            <p:ph type="title"/>
          </p:nvPr>
        </p:nvSpPr>
        <p:spPr>
          <a:xfrm>
            <a:off x="459043" y="339730"/>
            <a:ext cx="11277600" cy="912814"/>
          </a:xfrm>
        </p:spPr>
        <p:txBody>
          <a:bodyPr/>
          <a:lstStyle/>
          <a:p>
            <a:r>
              <a:rPr lang="en-GB" dirty="0"/>
              <a:t>Chart 1.1: GDP growth projection based on market interest rate expectations, other policy measures as announced</a:t>
            </a:r>
          </a:p>
        </p:txBody>
      </p:sp>
      <p:pic>
        <p:nvPicPr>
          <p:cNvPr id="7" name="Picture 6" descr="Shaded fan chart for the projection of the level of G D P. There is uncertainty around the O N S data, because they may be revised over time. The distribution widens over the forecast period to reflect uncertainty around the outlook for G D P.">
            <a:extLst>
              <a:ext uri="{FF2B5EF4-FFF2-40B4-BE49-F238E27FC236}">
                <a16:creationId xmlns:a16="http://schemas.microsoft.com/office/drawing/2014/main" id="{9BE28F1B-A45B-88D4-7EA8-38795B1316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8554" y="1370014"/>
            <a:ext cx="8614892" cy="4270816"/>
          </a:xfrm>
          <a:prstGeom prst="rect">
            <a:avLst/>
          </a:prstGeom>
        </p:spPr>
      </p:pic>
      <p:sp>
        <p:nvSpPr>
          <p:cNvPr id="8" name="Slide Number Placeholder 7">
            <a:extLst>
              <a:ext uri="{FF2B5EF4-FFF2-40B4-BE49-F238E27FC236}">
                <a16:creationId xmlns:a16="http://schemas.microsoft.com/office/drawing/2014/main" id="{351C195A-CA39-1821-4C92-458F6F9F1EBC}"/>
              </a:ext>
            </a:extLst>
          </p:cNvPr>
          <p:cNvSpPr>
            <a:spLocks noGrp="1"/>
          </p:cNvSpPr>
          <p:nvPr>
            <p:ph type="sldNum" sz="quarter" idx="12"/>
          </p:nvPr>
        </p:nvSpPr>
        <p:spPr/>
        <p:txBody>
          <a:bodyPr/>
          <a:lstStyle/>
          <a:p>
            <a:fld id="{B0B34E4B-25F1-4D72-B319-B9B5A0ABC919}" type="slidenum">
              <a:rPr lang="en-GB" smtClean="0"/>
              <a:t>26</a:t>
            </a:fld>
            <a:endParaRPr lang="en-GB"/>
          </a:p>
        </p:txBody>
      </p:sp>
    </p:spTree>
    <p:extLst>
      <p:ext uri="{BB962C8B-B14F-4D97-AF65-F5344CB8AC3E}">
        <p14:creationId xmlns:p14="http://schemas.microsoft.com/office/powerpoint/2010/main" val="71699396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76957" y="5822538"/>
            <a:ext cx="11268643" cy="912814"/>
          </a:xfrm>
        </p:spPr>
        <p:txBody>
          <a:bodyPr/>
          <a:lstStyle/>
          <a:p>
            <a:r>
              <a:rPr lang="en-GB" dirty="0"/>
              <a:t>MPC project loosening to continue over the forecast as spare capacity </a:t>
            </a:r>
          </a:p>
          <a:p>
            <a:r>
              <a:rPr lang="en-GB" dirty="0"/>
              <a:t>Unemployment rate likely to rise gradually to 4.8%</a:t>
            </a:r>
          </a:p>
        </p:txBody>
      </p:sp>
      <p:sp>
        <p:nvSpPr>
          <p:cNvPr id="5" name="Title 4"/>
          <p:cNvSpPr>
            <a:spLocks noGrp="1"/>
          </p:cNvSpPr>
          <p:nvPr>
            <p:ph type="title"/>
          </p:nvPr>
        </p:nvSpPr>
        <p:spPr>
          <a:xfrm>
            <a:off x="476957" y="338959"/>
            <a:ext cx="11277600" cy="1040524"/>
          </a:xfrm>
        </p:spPr>
        <p:txBody>
          <a:bodyPr/>
          <a:lstStyle/>
          <a:p>
            <a:r>
              <a:rPr lang="en-GB" dirty="0"/>
              <a:t>Chart 1.2: Unemployment rate projection based on market interest rate </a:t>
            </a:r>
            <a:r>
              <a:rPr lang="en-GB" dirty="0" smtClean="0"/>
              <a:t>expectations</a:t>
            </a:r>
            <a:endParaRPr lang="en-GB" dirty="0"/>
          </a:p>
        </p:txBody>
      </p:sp>
      <p:pic>
        <p:nvPicPr>
          <p:cNvPr id="15" name="Picture 14" descr="Shaded fan chart for the unemployment rate projection. The distribution widens over the forecast period.">
            <a:extLst>
              <a:ext uri="{FF2B5EF4-FFF2-40B4-BE49-F238E27FC236}">
                <a16:creationId xmlns:a16="http://schemas.microsoft.com/office/drawing/2014/main" id="{0C0E913D-FC9B-9368-CD24-BCCCE915CD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0692" y="1443688"/>
            <a:ext cx="10061172" cy="4314645"/>
          </a:xfrm>
          <a:prstGeom prst="rect">
            <a:avLst/>
          </a:prstGeom>
        </p:spPr>
      </p:pic>
      <p:sp>
        <p:nvSpPr>
          <p:cNvPr id="16" name="Slide Number Placeholder 15">
            <a:extLst>
              <a:ext uri="{FF2B5EF4-FFF2-40B4-BE49-F238E27FC236}">
                <a16:creationId xmlns:a16="http://schemas.microsoft.com/office/drawing/2014/main" id="{B5391E9D-5429-76E7-45A0-9DF43294CA54}"/>
              </a:ext>
            </a:extLst>
          </p:cNvPr>
          <p:cNvSpPr>
            <a:spLocks noGrp="1"/>
          </p:cNvSpPr>
          <p:nvPr>
            <p:ph type="sldNum" sz="quarter" idx="12"/>
          </p:nvPr>
        </p:nvSpPr>
        <p:spPr/>
        <p:txBody>
          <a:bodyPr/>
          <a:lstStyle/>
          <a:p>
            <a:fld id="{B0B34E4B-25F1-4D72-B319-B9B5A0ABC919}" type="slidenum">
              <a:rPr lang="en-GB" smtClean="0"/>
              <a:t>27</a:t>
            </a:fld>
            <a:endParaRPr lang="en-GB"/>
          </a:p>
        </p:txBody>
      </p:sp>
    </p:spTree>
    <p:extLst>
      <p:ext uri="{BB962C8B-B14F-4D97-AF65-F5344CB8AC3E}">
        <p14:creationId xmlns:p14="http://schemas.microsoft.com/office/powerpoint/2010/main" val="14230837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61678" y="5027245"/>
            <a:ext cx="11268643" cy="1592685"/>
          </a:xfrm>
        </p:spPr>
        <p:txBody>
          <a:bodyPr/>
          <a:lstStyle/>
          <a:p>
            <a:r>
              <a:rPr lang="en-GB" dirty="0" smtClean="0"/>
              <a:t>Modal </a:t>
            </a:r>
            <a:r>
              <a:rPr lang="en-GB" dirty="0"/>
              <a:t>CPI inflation projection reaches 2% in 2025Q2, is 1.7% at year 2 and 1.5% at year </a:t>
            </a:r>
            <a:r>
              <a:rPr lang="en-GB" dirty="0" smtClean="0"/>
              <a:t>3</a:t>
            </a:r>
          </a:p>
          <a:p>
            <a:r>
              <a:rPr lang="en-GB" dirty="0" smtClean="0"/>
              <a:t>Alternative scenario with constant Bank Rate provides a very similar forecast</a:t>
            </a:r>
            <a:endParaRPr lang="en-GB" dirty="0"/>
          </a:p>
        </p:txBody>
      </p:sp>
      <p:sp>
        <p:nvSpPr>
          <p:cNvPr id="5" name="Title 4"/>
          <p:cNvSpPr>
            <a:spLocks noGrp="1"/>
          </p:cNvSpPr>
          <p:nvPr>
            <p:ph type="title"/>
          </p:nvPr>
        </p:nvSpPr>
        <p:spPr>
          <a:xfrm>
            <a:off x="461678" y="238070"/>
            <a:ext cx="11277600" cy="912814"/>
          </a:xfrm>
        </p:spPr>
        <p:txBody>
          <a:bodyPr/>
          <a:lstStyle/>
          <a:p>
            <a:r>
              <a:rPr lang="en-GB" dirty="0"/>
              <a:t>Table 1.A: Forecast summary</a:t>
            </a:r>
          </a:p>
        </p:txBody>
      </p:sp>
      <p:pic>
        <p:nvPicPr>
          <p:cNvPr id="7" name="Picture 6">
            <a:extLst>
              <a:ext uri="{FF2B5EF4-FFF2-40B4-BE49-F238E27FC236}">
                <a16:creationId xmlns:a16="http://schemas.microsoft.com/office/drawing/2014/main" id="{3289AF9F-06DC-7460-8CDD-3B925CF817E9}"/>
              </a:ext>
            </a:extLst>
          </p:cNvPr>
          <p:cNvPicPr>
            <a:picLocks noChangeAspect="1"/>
          </p:cNvPicPr>
          <p:nvPr/>
        </p:nvPicPr>
        <p:blipFill>
          <a:blip r:embed="rId3"/>
          <a:stretch>
            <a:fillRect/>
          </a:stretch>
        </p:blipFill>
        <p:spPr>
          <a:xfrm>
            <a:off x="799250" y="1072057"/>
            <a:ext cx="10593497" cy="3873268"/>
          </a:xfrm>
          <a:prstGeom prst="rect">
            <a:avLst/>
          </a:prstGeom>
        </p:spPr>
      </p:pic>
      <p:sp>
        <p:nvSpPr>
          <p:cNvPr id="8" name="Slide Number Placeholder 7">
            <a:extLst>
              <a:ext uri="{FF2B5EF4-FFF2-40B4-BE49-F238E27FC236}">
                <a16:creationId xmlns:a16="http://schemas.microsoft.com/office/drawing/2014/main" id="{55ACDA57-BEE0-A481-15B2-4021ABD94512}"/>
              </a:ext>
            </a:extLst>
          </p:cNvPr>
          <p:cNvSpPr>
            <a:spLocks noGrp="1"/>
          </p:cNvSpPr>
          <p:nvPr>
            <p:ph type="sldNum" sz="quarter" idx="12"/>
          </p:nvPr>
        </p:nvSpPr>
        <p:spPr/>
        <p:txBody>
          <a:bodyPr/>
          <a:lstStyle/>
          <a:p>
            <a:fld id="{B0B34E4B-25F1-4D72-B319-B9B5A0ABC919}" type="slidenum">
              <a:rPr lang="en-GB" smtClean="0"/>
              <a:t>28</a:t>
            </a:fld>
            <a:endParaRPr lang="en-GB"/>
          </a:p>
        </p:txBody>
      </p:sp>
    </p:spTree>
    <p:extLst>
      <p:ext uri="{BB962C8B-B14F-4D97-AF65-F5344CB8AC3E}">
        <p14:creationId xmlns:p14="http://schemas.microsoft.com/office/powerpoint/2010/main" val="12913329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Financial Policy Summary</a:t>
            </a:r>
            <a:endParaRPr lang="en-GB" dirty="0"/>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29</a:t>
            </a:fld>
            <a:endParaRPr lang="en-GB"/>
          </a:p>
        </p:txBody>
      </p:sp>
    </p:spTree>
    <p:extLst>
      <p:ext uri="{BB962C8B-B14F-4D97-AF65-F5344CB8AC3E}">
        <p14:creationId xmlns:p14="http://schemas.microsoft.com/office/powerpoint/2010/main" val="17158282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Headlines</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a:t>
            </a:fld>
            <a:endParaRPr lang="en-GB"/>
          </a:p>
        </p:txBody>
      </p:sp>
    </p:spTree>
    <p:extLst>
      <p:ext uri="{BB962C8B-B14F-4D97-AF65-F5344CB8AC3E}">
        <p14:creationId xmlns:p14="http://schemas.microsoft.com/office/powerpoint/2010/main" val="37465738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30</a:t>
            </a:fld>
            <a:endParaRPr lang="en-GB"/>
          </a:p>
        </p:txBody>
      </p:sp>
      <p:sp>
        <p:nvSpPr>
          <p:cNvPr id="3" name="Text Placeholder 2"/>
          <p:cNvSpPr>
            <a:spLocks noGrp="1"/>
          </p:cNvSpPr>
          <p:nvPr>
            <p:ph type="body" sz="quarter" idx="13"/>
          </p:nvPr>
        </p:nvSpPr>
        <p:spPr>
          <a:xfrm>
            <a:off x="2705975" y="1466273"/>
            <a:ext cx="9039625" cy="4629150"/>
          </a:xfrm>
        </p:spPr>
        <p:txBody>
          <a:bodyPr/>
          <a:lstStyle/>
          <a:p>
            <a:r>
              <a:rPr lang="en-GB" b="1" dirty="0"/>
              <a:t>More persistent inflation, higher interest rates and geopolitical tensions make the current risk outlook challenging</a:t>
            </a:r>
            <a:r>
              <a:rPr lang="en-GB" dirty="0" smtClean="0"/>
              <a:t>. We may see stress from higher interest rates in an environment of low growth and falling property prices (e.g. China).</a:t>
            </a:r>
            <a:endParaRPr lang="en-GB" dirty="0"/>
          </a:p>
          <a:p>
            <a:endParaRPr lang="en-GB" b="1" dirty="0" smtClean="0"/>
          </a:p>
          <a:p>
            <a:r>
              <a:rPr lang="en-GB" b="1" dirty="0" smtClean="0"/>
              <a:t>UK </a:t>
            </a:r>
            <a:r>
              <a:rPr lang="en-GB" b="1" dirty="0"/>
              <a:t>household and businesses are facing costs of living pressures and higher borrowing costs</a:t>
            </a:r>
            <a:r>
              <a:rPr lang="en-GB" b="1" dirty="0" smtClean="0"/>
              <a:t>.  </a:t>
            </a:r>
            <a:r>
              <a:rPr lang="en-GB" dirty="0" smtClean="0"/>
              <a:t>Full costs of rates not yet passed through to households but banks in a strong position to support customers.  Smaller businesses struggling the most with higher financing costs.</a:t>
            </a:r>
            <a:endParaRPr lang="en-GB" b="1" dirty="0"/>
          </a:p>
        </p:txBody>
      </p:sp>
      <p:sp>
        <p:nvSpPr>
          <p:cNvPr id="4" name="Title 3"/>
          <p:cNvSpPr>
            <a:spLocks noGrp="1"/>
          </p:cNvSpPr>
          <p:nvPr>
            <p:ph type="title"/>
          </p:nvPr>
        </p:nvSpPr>
        <p:spPr/>
        <p:txBody>
          <a:bodyPr/>
          <a:lstStyle/>
          <a:p>
            <a:r>
              <a:rPr lang="en-GB" dirty="0" smtClean="0"/>
              <a:t>Financial Policy Summary October 2023</a:t>
            </a:r>
            <a:endParaRPr lang="en-GB" dirty="0"/>
          </a:p>
        </p:txBody>
      </p:sp>
      <p:pic>
        <p:nvPicPr>
          <p:cNvPr id="1026" name="Picture 2" descr="ic_Location glo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655" y="1554018"/>
            <a:ext cx="2226830" cy="2226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c_Bar 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0" y="3780848"/>
            <a:ext cx="2233180" cy="2233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96341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31</a:t>
            </a:fld>
            <a:endParaRPr lang="en-GB"/>
          </a:p>
        </p:txBody>
      </p:sp>
      <p:sp>
        <p:nvSpPr>
          <p:cNvPr id="3" name="Text Placeholder 2"/>
          <p:cNvSpPr>
            <a:spLocks noGrp="1"/>
          </p:cNvSpPr>
          <p:nvPr>
            <p:ph type="body" sz="quarter" idx="13"/>
          </p:nvPr>
        </p:nvSpPr>
        <p:spPr>
          <a:xfrm>
            <a:off x="2705975" y="1466273"/>
            <a:ext cx="9039625" cy="4629150"/>
          </a:xfrm>
        </p:spPr>
        <p:txBody>
          <a:bodyPr/>
          <a:lstStyle/>
          <a:p>
            <a:r>
              <a:rPr lang="en-GB" b="1" dirty="0" smtClean="0"/>
              <a:t>The </a:t>
            </a:r>
            <a:r>
              <a:rPr lang="en-GB" b="1" dirty="0"/>
              <a:t>UK banking system remains strong enough to support households and businesses, even if economic conditions are worse than we expect</a:t>
            </a:r>
            <a:r>
              <a:rPr lang="en-GB" b="1" dirty="0" smtClean="0"/>
              <a:t>.  </a:t>
            </a:r>
            <a:r>
              <a:rPr lang="en-GB" dirty="0" smtClean="0"/>
              <a:t>UK banks are well capitalised and performed well in recent stress tests. Banks are not excessively withdrawing credit from the market.</a:t>
            </a:r>
          </a:p>
          <a:p>
            <a:endParaRPr lang="en-GB" b="1" dirty="0"/>
          </a:p>
          <a:p>
            <a:r>
              <a:rPr lang="en-GB" b="1" dirty="0"/>
              <a:t>Risks linked to non-bank finance remain. We are working globally and domestically to tackle these</a:t>
            </a:r>
            <a:r>
              <a:rPr lang="en-GB" b="1" dirty="0" smtClean="0"/>
              <a:t>.</a:t>
            </a:r>
            <a:r>
              <a:rPr lang="en-GB" dirty="0" smtClean="0"/>
              <a:t>  Equities, corporate bonds, insurance, pension and other funds are an increasingly important source of finance for UK firms. We need to work better to understand the potential </a:t>
            </a:r>
            <a:r>
              <a:rPr lang="en-GB" dirty="0" smtClean="0"/>
              <a:t>sources of instability. </a:t>
            </a:r>
            <a:endParaRPr lang="en-GB" b="1" dirty="0"/>
          </a:p>
        </p:txBody>
      </p:sp>
      <p:sp>
        <p:nvSpPr>
          <p:cNvPr id="4" name="Title 3"/>
          <p:cNvSpPr>
            <a:spLocks noGrp="1"/>
          </p:cNvSpPr>
          <p:nvPr>
            <p:ph type="title"/>
          </p:nvPr>
        </p:nvSpPr>
        <p:spPr/>
        <p:txBody>
          <a:bodyPr/>
          <a:lstStyle/>
          <a:p>
            <a:r>
              <a:rPr lang="en-GB" dirty="0" smtClean="0"/>
              <a:t>Financial Policy Summary October 2023</a:t>
            </a:r>
            <a:endParaRPr lang="en-GB" dirty="0"/>
          </a:p>
        </p:txBody>
      </p:sp>
      <p:pic>
        <p:nvPicPr>
          <p:cNvPr id="2050" name="Picture 2" descr="ic_B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00" y="1409992"/>
            <a:ext cx="2066925" cy="2066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c_Bea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134" y="3780849"/>
            <a:ext cx="994352" cy="99435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c_Bul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376" y="4686881"/>
            <a:ext cx="971160" cy="97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046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are firms telling us?</a:t>
            </a:r>
            <a:endParaRPr lang="en-GB" dirty="0"/>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32</a:t>
            </a:fld>
            <a:endParaRPr lang="en-GB"/>
          </a:p>
        </p:txBody>
      </p:sp>
    </p:spTree>
    <p:extLst>
      <p:ext uri="{BB962C8B-B14F-4D97-AF65-F5344CB8AC3E}">
        <p14:creationId xmlns:p14="http://schemas.microsoft.com/office/powerpoint/2010/main" val="22012000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33</a:t>
            </a:fld>
            <a:endParaRPr lang="en-GB"/>
          </a:p>
        </p:txBody>
      </p:sp>
      <p:sp>
        <p:nvSpPr>
          <p:cNvPr id="3" name="Text Placeholder 2"/>
          <p:cNvSpPr>
            <a:spLocks noGrp="1"/>
          </p:cNvSpPr>
          <p:nvPr>
            <p:ph type="body" sz="quarter" idx="13"/>
          </p:nvPr>
        </p:nvSpPr>
        <p:spPr>
          <a:xfrm>
            <a:off x="2697018" y="1752600"/>
            <a:ext cx="9039625" cy="4629150"/>
          </a:xfrm>
        </p:spPr>
        <p:txBody>
          <a:bodyPr/>
          <a:lstStyle/>
          <a:p>
            <a:r>
              <a:rPr lang="en-GB" b="1" dirty="0" smtClean="0"/>
              <a:t>Manufacturing</a:t>
            </a:r>
            <a:r>
              <a:rPr lang="en-GB" dirty="0" smtClean="0"/>
              <a:t> </a:t>
            </a:r>
            <a:r>
              <a:rPr lang="en-GB" dirty="0"/>
              <a:t>output </a:t>
            </a:r>
            <a:r>
              <a:rPr lang="en-GB" dirty="0" smtClean="0"/>
              <a:t>broadly stable.  Export-focused </a:t>
            </a:r>
            <a:r>
              <a:rPr lang="en-GB" dirty="0"/>
              <a:t>manufacturers reported higher output, especially in the defence, pharmaceutical, and energy sectors. Contacts said the outlook for output was also positive, based on substantial order books.</a:t>
            </a:r>
            <a:endParaRPr lang="en-GB" dirty="0" smtClean="0"/>
          </a:p>
          <a:p>
            <a:r>
              <a:rPr lang="en-GB" b="1" dirty="0" smtClean="0"/>
              <a:t>Retailers </a:t>
            </a:r>
            <a:r>
              <a:rPr lang="en-GB" dirty="0" smtClean="0"/>
              <a:t>seeing consumers more cautious, trading down and/or seeking value.  Concerns that Christmas will see subdued demand. </a:t>
            </a:r>
            <a:r>
              <a:rPr lang="en-GB" dirty="0"/>
              <a:t>Contacts were increasingly pessimistic about the effect of higher mortgage payments and wider cost of living pressures on consumer spending over the coming year </a:t>
            </a:r>
            <a:endParaRPr lang="en-GB" dirty="0" smtClean="0"/>
          </a:p>
          <a:p>
            <a:r>
              <a:rPr lang="en-GB" b="1" dirty="0" smtClean="0"/>
              <a:t>Construction</a:t>
            </a:r>
            <a:r>
              <a:rPr lang="en-GB" dirty="0" smtClean="0"/>
              <a:t> </a:t>
            </a:r>
            <a:r>
              <a:rPr lang="en-GB" dirty="0"/>
              <a:t>output volumes continued to fall, driven by softer demand from the public sector and in housing. Higher costs and planning constraints also affected output</a:t>
            </a:r>
            <a:r>
              <a:rPr lang="en-GB" dirty="0" smtClean="0"/>
              <a:t>.  Hopes that repair and maintenance will compensate.</a:t>
            </a:r>
            <a:endParaRPr lang="en-GB" dirty="0"/>
          </a:p>
        </p:txBody>
      </p:sp>
      <p:sp>
        <p:nvSpPr>
          <p:cNvPr id="4" name="Title 3"/>
          <p:cNvSpPr>
            <a:spLocks noGrp="1"/>
          </p:cNvSpPr>
          <p:nvPr>
            <p:ph type="title"/>
          </p:nvPr>
        </p:nvSpPr>
        <p:spPr/>
        <p:txBody>
          <a:bodyPr/>
          <a:lstStyle/>
          <a:p>
            <a:r>
              <a:rPr lang="en-GB" dirty="0"/>
              <a:t>Some headlines from Agency </a:t>
            </a:r>
            <a:r>
              <a:rPr lang="en-GB" dirty="0" smtClean="0"/>
              <a:t>intelligence</a:t>
            </a:r>
            <a:endParaRPr lang="en-GB" dirty="0"/>
          </a:p>
        </p:txBody>
      </p:sp>
      <p:pic>
        <p:nvPicPr>
          <p:cNvPr id="4098" name="Picture 2" descr="ic_Factory 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905" y="1287389"/>
            <a:ext cx="1857952" cy="18579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c_Prese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000" y="2928433"/>
            <a:ext cx="1894898" cy="1894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760" y="4577687"/>
            <a:ext cx="1995198" cy="1995198"/>
          </a:xfrm>
          <a:prstGeom prst="rect">
            <a:avLst/>
          </a:prstGeom>
        </p:spPr>
      </p:pic>
    </p:spTree>
    <p:extLst>
      <p:ext uri="{BB962C8B-B14F-4D97-AF65-F5344CB8AC3E}">
        <p14:creationId xmlns:p14="http://schemas.microsoft.com/office/powerpoint/2010/main" val="270844245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0B34E4B-25F1-4D72-B319-B9B5A0ABC919}" type="slidenum">
              <a:rPr lang="en-GB" smtClean="0"/>
              <a:t>34</a:t>
            </a:fld>
            <a:endParaRPr lang="en-GB"/>
          </a:p>
        </p:txBody>
      </p:sp>
      <p:sp>
        <p:nvSpPr>
          <p:cNvPr id="3" name="Text Placeholder 2"/>
          <p:cNvSpPr>
            <a:spLocks noGrp="1"/>
          </p:cNvSpPr>
          <p:nvPr>
            <p:ph type="body" sz="quarter" idx="13"/>
          </p:nvPr>
        </p:nvSpPr>
        <p:spPr>
          <a:xfrm>
            <a:off x="2697018" y="1752600"/>
            <a:ext cx="9039625" cy="4629150"/>
          </a:xfrm>
        </p:spPr>
        <p:txBody>
          <a:bodyPr/>
          <a:lstStyle/>
          <a:p>
            <a:r>
              <a:rPr lang="en-GB" dirty="0" smtClean="0"/>
              <a:t>In </a:t>
            </a:r>
            <a:r>
              <a:rPr lang="en-GB" b="1" dirty="0" smtClean="0"/>
              <a:t>CRE markets</a:t>
            </a:r>
            <a:r>
              <a:rPr lang="en-GB" dirty="0" smtClean="0"/>
              <a:t>, transaction </a:t>
            </a:r>
            <a:r>
              <a:rPr lang="en-GB" dirty="0"/>
              <a:t>volumes for investor purchases continued to remain subdued reflecting higher finance costs and uncertainty around valuations</a:t>
            </a:r>
            <a:r>
              <a:rPr lang="en-GB" dirty="0" smtClean="0"/>
              <a:t>. </a:t>
            </a:r>
            <a:r>
              <a:rPr lang="en-GB" dirty="0"/>
              <a:t>Banks were more cautious about new lending for commercial development or purchase. </a:t>
            </a:r>
            <a:endParaRPr lang="en-GB" dirty="0" smtClean="0"/>
          </a:p>
          <a:p>
            <a:r>
              <a:rPr lang="en-GB" b="1" dirty="0" smtClean="0"/>
              <a:t>Labour markets</a:t>
            </a:r>
            <a:r>
              <a:rPr lang="en-GB" dirty="0" smtClean="0"/>
              <a:t> have loosened in most sectors.  Now seeing recruitment easier for higher skill roles.  Pockets of tightness remain e.g. engineering or tech skills. Pay settlements falling but concerns remain about NLW.</a:t>
            </a:r>
          </a:p>
          <a:p>
            <a:r>
              <a:rPr lang="en-GB" b="1" dirty="0" smtClean="0"/>
              <a:t>Credit</a:t>
            </a:r>
            <a:r>
              <a:rPr lang="en-GB" dirty="0" smtClean="0"/>
              <a:t> </a:t>
            </a:r>
            <a:r>
              <a:rPr lang="en-GB" dirty="0"/>
              <a:t>supply remained tight </a:t>
            </a:r>
            <a:r>
              <a:rPr lang="en-GB" dirty="0" smtClean="0"/>
              <a:t>in </a:t>
            </a:r>
            <a:r>
              <a:rPr lang="en-GB" dirty="0"/>
              <a:t>all sectors, and lenders were scrutinising affordability </a:t>
            </a:r>
            <a:r>
              <a:rPr lang="en-GB" dirty="0" smtClean="0"/>
              <a:t>more. </a:t>
            </a:r>
            <a:r>
              <a:rPr lang="en-GB" dirty="0"/>
              <a:t>Credit demand was still weak, with some businesses making early repayments because of concerns about the higher cost of </a:t>
            </a:r>
            <a:r>
              <a:rPr lang="en-GB" dirty="0" smtClean="0"/>
              <a:t>capital.  </a:t>
            </a:r>
            <a:r>
              <a:rPr lang="en-GB" b="1" dirty="0"/>
              <a:t>F</a:t>
            </a:r>
            <a:r>
              <a:rPr lang="en-GB" b="1" dirty="0" smtClean="0"/>
              <a:t>inancial stability:</a:t>
            </a:r>
            <a:r>
              <a:rPr lang="en-GB" dirty="0" smtClean="0"/>
              <a:t> seeing higher insolvencies in construction and hospitality.</a:t>
            </a:r>
            <a:endParaRPr lang="en-GB" dirty="0"/>
          </a:p>
          <a:p>
            <a:endParaRPr lang="en-GB" dirty="0" smtClean="0"/>
          </a:p>
          <a:p>
            <a:endParaRPr lang="en-GB" dirty="0"/>
          </a:p>
          <a:p>
            <a:endParaRPr lang="en-GB" dirty="0"/>
          </a:p>
        </p:txBody>
      </p:sp>
      <p:sp>
        <p:nvSpPr>
          <p:cNvPr id="4" name="Title 3"/>
          <p:cNvSpPr>
            <a:spLocks noGrp="1"/>
          </p:cNvSpPr>
          <p:nvPr>
            <p:ph type="title"/>
          </p:nvPr>
        </p:nvSpPr>
        <p:spPr/>
        <p:txBody>
          <a:bodyPr/>
          <a:lstStyle/>
          <a:p>
            <a:r>
              <a:rPr lang="en-GB" dirty="0"/>
              <a:t>Some </a:t>
            </a:r>
            <a:r>
              <a:rPr lang="en-GB" dirty="0" smtClean="0"/>
              <a:t>headlines </a:t>
            </a:r>
            <a:r>
              <a:rPr lang="en-GB" dirty="0"/>
              <a:t>from Agency intelligence</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719" y="1458331"/>
            <a:ext cx="1980598" cy="1980598"/>
          </a:xfrm>
          <a:prstGeom prst="rect">
            <a:avLst/>
          </a:prstGeom>
        </p:spPr>
      </p:pic>
      <p:pic>
        <p:nvPicPr>
          <p:cNvPr id="5122" name="Picture 2" descr="ic_People 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42" y="3188999"/>
            <a:ext cx="1756352" cy="17563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c_Car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151" y="5075151"/>
            <a:ext cx="1497734" cy="149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088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MPC perspective and policy</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35</a:t>
            </a:fld>
            <a:endParaRPr lang="en-GB"/>
          </a:p>
        </p:txBody>
      </p:sp>
    </p:spTree>
    <p:extLst>
      <p:ext uri="{BB962C8B-B14F-4D97-AF65-F5344CB8AC3E}">
        <p14:creationId xmlns:p14="http://schemas.microsoft.com/office/powerpoint/2010/main" val="37723259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0B34E4B-25F1-4D72-B319-B9B5A0ABC919}" type="slidenum">
              <a:rPr lang="en-GB" smtClean="0"/>
              <a:t>36</a:t>
            </a:fld>
            <a:endParaRPr lang="en-GB"/>
          </a:p>
        </p:txBody>
      </p:sp>
      <p:sp>
        <p:nvSpPr>
          <p:cNvPr id="2" name="Title 1"/>
          <p:cNvSpPr>
            <a:spLocks noGrp="1"/>
          </p:cNvSpPr>
          <p:nvPr>
            <p:ph type="title"/>
          </p:nvPr>
        </p:nvSpPr>
        <p:spPr/>
        <p:txBody>
          <a:bodyPr/>
          <a:lstStyle/>
          <a:p>
            <a:r>
              <a:rPr lang="en-GB" dirty="0" smtClean="0"/>
              <a:t>MPC decision: hold Bank Rate at 5.25%</a:t>
            </a:r>
            <a:endParaRPr lang="en-GB" dirty="0"/>
          </a:p>
        </p:txBody>
      </p:sp>
      <p:sp>
        <p:nvSpPr>
          <p:cNvPr id="3" name="Text Placeholder 2"/>
          <p:cNvSpPr>
            <a:spLocks noGrp="1"/>
          </p:cNvSpPr>
          <p:nvPr>
            <p:ph type="body" sz="quarter" idx="13"/>
          </p:nvPr>
        </p:nvSpPr>
        <p:spPr/>
        <p:txBody>
          <a:bodyPr/>
          <a:lstStyle/>
          <a:p>
            <a:r>
              <a:rPr lang="en-GB" dirty="0" smtClean="0"/>
              <a:t>Majority decision (5 members), hold Bank Rate: A “finely balanced” decision.  They noted that the labour market was loosening, that while official pay data remained strong, other pay indicators were weaker and recent inflation outturns had surprised to the downside</a:t>
            </a:r>
            <a:r>
              <a:rPr lang="en-GB" dirty="0"/>
              <a:t>.  “Conditions were likely to warrant a restrictive policy stance being </a:t>
            </a:r>
            <a:r>
              <a:rPr lang="en-GB" dirty="0" smtClean="0"/>
              <a:t>maintained </a:t>
            </a:r>
            <a:r>
              <a:rPr lang="en-GB" dirty="0"/>
              <a:t>until material progress had been made in returning inflation to the 2% target </a:t>
            </a:r>
            <a:r>
              <a:rPr lang="en-GB" dirty="0" smtClean="0"/>
              <a:t>sustainably.”</a:t>
            </a:r>
          </a:p>
          <a:p>
            <a:endParaRPr lang="en-GB" dirty="0" smtClean="0"/>
          </a:p>
          <a:p>
            <a:r>
              <a:rPr lang="en-GB" dirty="0" smtClean="0"/>
              <a:t>Minority (4), another 0.25ppts rise</a:t>
            </a:r>
            <a:r>
              <a:rPr lang="en-GB" dirty="0"/>
              <a:t>: </a:t>
            </a:r>
            <a:r>
              <a:rPr lang="en-GB" dirty="0" smtClean="0"/>
              <a:t>labour market was only loosening slightly and some measures of activity still strong.  “</a:t>
            </a:r>
            <a:r>
              <a:rPr lang="en-GB" dirty="0"/>
              <a:t>overall there was evidence of more persistent inflationary </a:t>
            </a:r>
            <a:r>
              <a:rPr lang="en-GB" dirty="0" smtClean="0"/>
              <a:t>pressures”.  </a:t>
            </a:r>
          </a:p>
          <a:p>
            <a:endParaRPr lang="en-GB" dirty="0" smtClean="0"/>
          </a:p>
        </p:txBody>
      </p:sp>
    </p:spTree>
    <p:extLst>
      <p:ext uri="{BB962C8B-B14F-4D97-AF65-F5344CB8AC3E}">
        <p14:creationId xmlns:p14="http://schemas.microsoft.com/office/powerpoint/2010/main" val="295485186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0B34E4B-25F1-4D72-B319-B9B5A0ABC919}" type="slidenum">
              <a:rPr lang="en-GB" smtClean="0"/>
              <a:t>37</a:t>
            </a:fld>
            <a:endParaRPr lang="en-GB"/>
          </a:p>
        </p:txBody>
      </p:sp>
      <p:sp>
        <p:nvSpPr>
          <p:cNvPr id="2" name="Title 1"/>
          <p:cNvSpPr>
            <a:spLocks noGrp="1"/>
          </p:cNvSpPr>
          <p:nvPr>
            <p:ph type="title"/>
          </p:nvPr>
        </p:nvSpPr>
        <p:spPr/>
        <p:txBody>
          <a:bodyPr/>
          <a:lstStyle/>
          <a:p>
            <a:r>
              <a:rPr lang="en-GB" dirty="0" smtClean="0"/>
              <a:t>MPC perspective and policy</a:t>
            </a:r>
            <a:endParaRPr lang="en-GB" dirty="0"/>
          </a:p>
        </p:txBody>
      </p:sp>
      <p:sp>
        <p:nvSpPr>
          <p:cNvPr id="3" name="Text Placeholder 2"/>
          <p:cNvSpPr>
            <a:spLocks noGrp="1"/>
          </p:cNvSpPr>
          <p:nvPr>
            <p:ph type="body" sz="quarter" idx="13"/>
          </p:nvPr>
        </p:nvSpPr>
        <p:spPr/>
        <p:txBody>
          <a:bodyPr/>
          <a:lstStyle/>
          <a:p>
            <a:endParaRPr lang="en-GB" dirty="0" smtClean="0"/>
          </a:p>
          <a:p>
            <a:endParaRPr lang="en-GB" dirty="0"/>
          </a:p>
          <a:p>
            <a:r>
              <a:rPr lang="en-GB" dirty="0" smtClean="0"/>
              <a:t>“</a:t>
            </a:r>
            <a:r>
              <a:rPr lang="en-GB" dirty="0"/>
              <a:t>The MPC would continue to monitor closely indications of persistent inflationary pressures and resilience in the economy as a whole, including the tightness of labour market conditions and the behaviour of wage growth and services price inflation. Monetary policy would need to be sufficiently restrictive for sufficiently long to return inflation to the 2% target sustainably in the medium term, in line with the Committee’s remit. Further tightening in monetary policy would be required if there were evidence of more persistent inflationary </a:t>
            </a:r>
            <a:r>
              <a:rPr lang="en-GB" dirty="0" smtClean="0"/>
              <a:t>pressures”</a:t>
            </a:r>
            <a:endParaRPr lang="en-GB" dirty="0"/>
          </a:p>
        </p:txBody>
      </p:sp>
    </p:spTree>
    <p:extLst>
      <p:ext uri="{BB962C8B-B14F-4D97-AF65-F5344CB8AC3E}">
        <p14:creationId xmlns:p14="http://schemas.microsoft.com/office/powerpoint/2010/main" val="414698176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Q&amp;A</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6" name="Slide Number Placeholder 5"/>
          <p:cNvSpPr>
            <a:spLocks noGrp="1"/>
          </p:cNvSpPr>
          <p:nvPr>
            <p:ph type="sldNum" sz="quarter" idx="12"/>
          </p:nvPr>
        </p:nvSpPr>
        <p:spPr/>
        <p:txBody>
          <a:bodyPr/>
          <a:lstStyle/>
          <a:p>
            <a:fld id="{B0B34E4B-25F1-4D72-B319-B9B5A0ABC919}" type="slidenum">
              <a:rPr lang="en-GB" smtClean="0"/>
              <a:t>38</a:t>
            </a:fld>
            <a:endParaRPr lang="en-GB"/>
          </a:p>
        </p:txBody>
      </p:sp>
    </p:spTree>
    <p:extLst>
      <p:ext uri="{BB962C8B-B14F-4D97-AF65-F5344CB8AC3E}">
        <p14:creationId xmlns:p14="http://schemas.microsoft.com/office/powerpoint/2010/main" val="8008291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61810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Main points</a:t>
            </a:r>
          </a:p>
        </p:txBody>
      </p:sp>
      <p:sp>
        <p:nvSpPr>
          <p:cNvPr id="6" name="Slide Number Placeholder 5"/>
          <p:cNvSpPr>
            <a:spLocks noGrp="1"/>
          </p:cNvSpPr>
          <p:nvPr>
            <p:ph type="sldNum" sz="quarter" idx="12"/>
          </p:nvPr>
        </p:nvSpPr>
        <p:spPr/>
        <p:txBody>
          <a:bodyPr/>
          <a:lstStyle/>
          <a:p>
            <a:fld id="{B0B34E4B-25F1-4D72-B319-B9B5A0ABC919}" type="slidenum">
              <a:rPr lang="en-GB" smtClean="0"/>
              <a:t>4</a:t>
            </a:fld>
            <a:endParaRPr lang="en-GB"/>
          </a:p>
        </p:txBody>
      </p:sp>
      <p:sp>
        <p:nvSpPr>
          <p:cNvPr id="2" name="Text Placeholder 1"/>
          <p:cNvSpPr>
            <a:spLocks noGrp="1"/>
          </p:cNvSpPr>
          <p:nvPr>
            <p:ph type="body" sz="quarter" idx="13"/>
          </p:nvPr>
        </p:nvSpPr>
        <p:spPr>
          <a:xfrm>
            <a:off x="549564" y="1370014"/>
            <a:ext cx="11268643" cy="5011736"/>
          </a:xfrm>
        </p:spPr>
        <p:txBody>
          <a:bodyPr/>
          <a:lstStyle/>
          <a:p>
            <a:r>
              <a:rPr lang="en-GB" dirty="0" smtClean="0"/>
              <a:t>Bank Rate rose to 5.25% at the MPC’s August meeting but was held there in September</a:t>
            </a:r>
          </a:p>
          <a:p>
            <a:endParaRPr lang="en-GB" dirty="0"/>
          </a:p>
          <a:p>
            <a:endParaRPr lang="en-GB" dirty="0"/>
          </a:p>
          <a:p>
            <a:endParaRPr lang="en-GB" dirty="0"/>
          </a:p>
        </p:txBody>
      </p:sp>
    </p:spTree>
    <p:extLst>
      <p:ext uri="{BB962C8B-B14F-4D97-AF65-F5344CB8AC3E}">
        <p14:creationId xmlns:p14="http://schemas.microsoft.com/office/powerpoint/2010/main" val="129340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Main points</a:t>
            </a:r>
          </a:p>
        </p:txBody>
      </p:sp>
      <p:sp>
        <p:nvSpPr>
          <p:cNvPr id="6" name="Slide Number Placeholder 5"/>
          <p:cNvSpPr>
            <a:spLocks noGrp="1"/>
          </p:cNvSpPr>
          <p:nvPr>
            <p:ph type="sldNum" sz="quarter" idx="12"/>
          </p:nvPr>
        </p:nvSpPr>
        <p:spPr/>
        <p:txBody>
          <a:bodyPr/>
          <a:lstStyle/>
          <a:p>
            <a:fld id="{B0B34E4B-25F1-4D72-B319-B9B5A0ABC919}" type="slidenum">
              <a:rPr lang="en-GB" smtClean="0"/>
              <a:t>5</a:t>
            </a:fld>
            <a:endParaRPr lang="en-GB"/>
          </a:p>
        </p:txBody>
      </p:sp>
      <p:sp>
        <p:nvSpPr>
          <p:cNvPr id="2" name="Text Placeholder 1"/>
          <p:cNvSpPr>
            <a:spLocks noGrp="1"/>
          </p:cNvSpPr>
          <p:nvPr>
            <p:ph type="body" sz="quarter" idx="13"/>
          </p:nvPr>
        </p:nvSpPr>
        <p:spPr>
          <a:xfrm>
            <a:off x="549564" y="1370014"/>
            <a:ext cx="11268643" cy="5011736"/>
          </a:xfrm>
        </p:spPr>
        <p:txBody>
          <a:bodyPr/>
          <a:lstStyle/>
          <a:p>
            <a:r>
              <a:rPr lang="en-GB" dirty="0" smtClean="0"/>
              <a:t>Bank Rate rose to 5.25% at the MPC’s August meeting but was held there in September</a:t>
            </a:r>
          </a:p>
          <a:p>
            <a:r>
              <a:rPr lang="en-GB" dirty="0" smtClean="0"/>
              <a:t>Inflation will fall back further over the rest of this year</a:t>
            </a:r>
          </a:p>
          <a:p>
            <a:pPr lvl="1"/>
            <a:r>
              <a:rPr lang="en-GB" dirty="0" smtClean="0"/>
              <a:t>Recent data has shown inflationary pressures softening 	</a:t>
            </a:r>
          </a:p>
          <a:p>
            <a:endParaRPr lang="en-GB" dirty="0"/>
          </a:p>
          <a:p>
            <a:endParaRPr lang="en-GB" dirty="0"/>
          </a:p>
          <a:p>
            <a:endParaRPr lang="en-GB" dirty="0"/>
          </a:p>
        </p:txBody>
      </p:sp>
    </p:spTree>
    <p:extLst>
      <p:ext uri="{BB962C8B-B14F-4D97-AF65-F5344CB8AC3E}">
        <p14:creationId xmlns:p14="http://schemas.microsoft.com/office/powerpoint/2010/main" val="35965174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Main points</a:t>
            </a:r>
          </a:p>
        </p:txBody>
      </p:sp>
      <p:sp>
        <p:nvSpPr>
          <p:cNvPr id="6" name="Slide Number Placeholder 5"/>
          <p:cNvSpPr>
            <a:spLocks noGrp="1"/>
          </p:cNvSpPr>
          <p:nvPr>
            <p:ph type="sldNum" sz="quarter" idx="12"/>
          </p:nvPr>
        </p:nvSpPr>
        <p:spPr/>
        <p:txBody>
          <a:bodyPr/>
          <a:lstStyle/>
          <a:p>
            <a:fld id="{B0B34E4B-25F1-4D72-B319-B9B5A0ABC919}" type="slidenum">
              <a:rPr lang="en-GB" smtClean="0"/>
              <a:t>6</a:t>
            </a:fld>
            <a:endParaRPr lang="en-GB"/>
          </a:p>
        </p:txBody>
      </p:sp>
      <p:sp>
        <p:nvSpPr>
          <p:cNvPr id="2" name="Text Placeholder 1"/>
          <p:cNvSpPr>
            <a:spLocks noGrp="1"/>
          </p:cNvSpPr>
          <p:nvPr>
            <p:ph type="body" sz="quarter" idx="13"/>
          </p:nvPr>
        </p:nvSpPr>
        <p:spPr>
          <a:xfrm>
            <a:off x="549564" y="1370014"/>
            <a:ext cx="11268643" cy="5011736"/>
          </a:xfrm>
        </p:spPr>
        <p:txBody>
          <a:bodyPr/>
          <a:lstStyle/>
          <a:p>
            <a:r>
              <a:rPr lang="en-GB" dirty="0" smtClean="0"/>
              <a:t>Bank Rate rose to 5.25% at the MPC’s August meeting but was held there in September</a:t>
            </a:r>
          </a:p>
          <a:p>
            <a:r>
              <a:rPr lang="en-GB" dirty="0" smtClean="0"/>
              <a:t>Inflation will fall back further over the rest of this year</a:t>
            </a:r>
          </a:p>
          <a:p>
            <a:pPr lvl="1"/>
            <a:r>
              <a:rPr lang="en-GB" dirty="0" smtClean="0"/>
              <a:t>Recent data has shown inflationary pressures softening 	</a:t>
            </a:r>
          </a:p>
          <a:p>
            <a:r>
              <a:rPr lang="en-GB" dirty="0" smtClean="0"/>
              <a:t>Looking ahead, MPC still cautious about inflation being “persistent”. Is looking at labour market tightness, services prices and wage growth to assess this</a:t>
            </a:r>
          </a:p>
          <a:p>
            <a:r>
              <a:rPr lang="en-GB" dirty="0" smtClean="0"/>
              <a:t>MPC’s main forecast has inflation falling to the 2% target by 2025Q2, and a little below that further out</a:t>
            </a:r>
          </a:p>
          <a:p>
            <a:r>
              <a:rPr lang="en-GB" dirty="0" smtClean="0"/>
              <a:t>Taking account of the risks of persistence, inflation likely to average close to target in the last year of the forecast</a:t>
            </a:r>
          </a:p>
          <a:p>
            <a:endParaRPr lang="en-GB" dirty="0"/>
          </a:p>
          <a:p>
            <a:endParaRPr lang="en-GB" dirty="0"/>
          </a:p>
          <a:p>
            <a:endParaRPr lang="en-GB" dirty="0"/>
          </a:p>
        </p:txBody>
      </p:sp>
    </p:spTree>
    <p:extLst>
      <p:ext uri="{BB962C8B-B14F-4D97-AF65-F5344CB8AC3E}">
        <p14:creationId xmlns:p14="http://schemas.microsoft.com/office/powerpoint/2010/main" val="31527850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Main points</a:t>
            </a:r>
          </a:p>
        </p:txBody>
      </p:sp>
      <p:sp>
        <p:nvSpPr>
          <p:cNvPr id="6" name="Slide Number Placeholder 5"/>
          <p:cNvSpPr>
            <a:spLocks noGrp="1"/>
          </p:cNvSpPr>
          <p:nvPr>
            <p:ph type="sldNum" sz="quarter" idx="12"/>
          </p:nvPr>
        </p:nvSpPr>
        <p:spPr/>
        <p:txBody>
          <a:bodyPr/>
          <a:lstStyle/>
          <a:p>
            <a:fld id="{B0B34E4B-25F1-4D72-B319-B9B5A0ABC919}" type="slidenum">
              <a:rPr lang="en-GB" smtClean="0"/>
              <a:t>7</a:t>
            </a:fld>
            <a:endParaRPr lang="en-GB"/>
          </a:p>
        </p:txBody>
      </p:sp>
      <p:sp>
        <p:nvSpPr>
          <p:cNvPr id="2" name="Text Placeholder 1"/>
          <p:cNvSpPr>
            <a:spLocks noGrp="1"/>
          </p:cNvSpPr>
          <p:nvPr>
            <p:ph type="body" sz="quarter" idx="13"/>
          </p:nvPr>
        </p:nvSpPr>
        <p:spPr>
          <a:xfrm>
            <a:off x="549564" y="1370014"/>
            <a:ext cx="11268643" cy="5011736"/>
          </a:xfrm>
        </p:spPr>
        <p:txBody>
          <a:bodyPr/>
          <a:lstStyle/>
          <a:p>
            <a:r>
              <a:rPr lang="en-GB" dirty="0" smtClean="0"/>
              <a:t>Bank Rate rose to 5.25% at the MPC’s August meeting but was held there in September</a:t>
            </a:r>
          </a:p>
          <a:p>
            <a:r>
              <a:rPr lang="en-GB" dirty="0" smtClean="0"/>
              <a:t>Inflation will fall back further over the rest of this year</a:t>
            </a:r>
          </a:p>
          <a:p>
            <a:pPr lvl="1"/>
            <a:r>
              <a:rPr lang="en-GB" dirty="0" smtClean="0"/>
              <a:t>Recent data has shown inflationary pressures softening 	</a:t>
            </a:r>
          </a:p>
          <a:p>
            <a:r>
              <a:rPr lang="en-GB" dirty="0" smtClean="0"/>
              <a:t>Looking ahead, MPC still cautious about inflation being “persistent”. Is looking at labour market tightness, services prices and wage growth to assess this</a:t>
            </a:r>
          </a:p>
          <a:p>
            <a:r>
              <a:rPr lang="en-GB" dirty="0" smtClean="0"/>
              <a:t>MPC’s main forecast has inflation falling to the 2% target by 2025Q2, and a little below that further out</a:t>
            </a:r>
          </a:p>
          <a:p>
            <a:r>
              <a:rPr lang="en-GB" dirty="0" smtClean="0"/>
              <a:t>Taking account of the risks of persistence, inflation likely to average close to target in the last year of the forecast</a:t>
            </a:r>
          </a:p>
          <a:p>
            <a:r>
              <a:rPr lang="en-GB" dirty="0" smtClean="0"/>
              <a:t>Weak outlook for GDP – demand has been resilient but the impact of tighter monetary policy will build from here</a:t>
            </a:r>
          </a:p>
          <a:p>
            <a:endParaRPr lang="en-GB" dirty="0"/>
          </a:p>
          <a:p>
            <a:endParaRPr lang="en-GB" dirty="0"/>
          </a:p>
          <a:p>
            <a:endParaRPr lang="en-GB" dirty="0"/>
          </a:p>
        </p:txBody>
      </p:sp>
    </p:spTree>
    <p:extLst>
      <p:ext uri="{BB962C8B-B14F-4D97-AF65-F5344CB8AC3E}">
        <p14:creationId xmlns:p14="http://schemas.microsoft.com/office/powerpoint/2010/main" val="34792205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Inflation developments and outlook</a:t>
            </a:r>
          </a:p>
        </p:txBody>
      </p:sp>
      <p:sp>
        <p:nvSpPr>
          <p:cNvPr id="3" name="Text Placeholder 2"/>
          <p:cNvSpPr>
            <a:spLocks noGrp="1"/>
          </p:cNvSpPr>
          <p:nvPr>
            <p:ph type="body" idx="1"/>
          </p:nvPr>
        </p:nvSpPr>
        <p:spPr/>
        <p:txBody>
          <a:bodyPr/>
          <a:lstStyle/>
          <a:p>
            <a:endParaRPr lang="en-GB" dirty="0">
              <a:latin typeface="Century Gothic" panose="020B0502020202020204" pitchFamily="34" charset="0"/>
            </a:endParaRPr>
          </a:p>
        </p:txBody>
      </p:sp>
      <p:sp>
        <p:nvSpPr>
          <p:cNvPr id="4" name="Slide Number Placeholder 3">
            <a:extLst>
              <a:ext uri="{FF2B5EF4-FFF2-40B4-BE49-F238E27FC236}">
                <a16:creationId xmlns:a16="http://schemas.microsoft.com/office/drawing/2014/main" id="{684F665A-EF56-6E87-BE82-F0F47590E7FE}"/>
              </a:ext>
            </a:extLst>
          </p:cNvPr>
          <p:cNvSpPr>
            <a:spLocks noGrp="1"/>
          </p:cNvSpPr>
          <p:nvPr>
            <p:ph type="sldNum" sz="quarter" idx="12"/>
          </p:nvPr>
        </p:nvSpPr>
        <p:spPr/>
        <p:txBody>
          <a:bodyPr/>
          <a:lstStyle/>
          <a:p>
            <a:fld id="{B0B34E4B-25F1-4D72-B319-B9B5A0ABC919}" type="slidenum">
              <a:rPr lang="en-GB" smtClean="0"/>
              <a:t>8</a:t>
            </a:fld>
            <a:endParaRPr lang="en-GB"/>
          </a:p>
        </p:txBody>
      </p:sp>
    </p:spTree>
    <p:extLst>
      <p:ext uri="{BB962C8B-B14F-4D97-AF65-F5344CB8AC3E}">
        <p14:creationId xmlns:p14="http://schemas.microsoft.com/office/powerpoint/2010/main" val="112342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8000" y="5770179"/>
            <a:ext cx="11268643" cy="829988"/>
          </a:xfrm>
        </p:spPr>
        <p:txBody>
          <a:bodyPr/>
          <a:lstStyle/>
          <a:p>
            <a:r>
              <a:rPr lang="en-GB" dirty="0"/>
              <a:t>Annual energy price inflation will turn negative from October, pulling CPI inflation down to around 5% in Q4</a:t>
            </a:r>
          </a:p>
        </p:txBody>
      </p:sp>
      <p:sp>
        <p:nvSpPr>
          <p:cNvPr id="4" name="Title 3"/>
          <p:cNvSpPr>
            <a:spLocks noGrp="1"/>
          </p:cNvSpPr>
          <p:nvPr>
            <p:ph type="title"/>
          </p:nvPr>
        </p:nvSpPr>
        <p:spPr/>
        <p:txBody>
          <a:bodyPr/>
          <a:lstStyle/>
          <a:p>
            <a:r>
              <a:rPr lang="en-GB" dirty="0"/>
              <a:t>Chart 2.18: Consumer price inflation has fallen since last year’s peak and is projected to fall further as energy prices moderate </a:t>
            </a:r>
          </a:p>
        </p:txBody>
      </p:sp>
      <p:pic>
        <p:nvPicPr>
          <p:cNvPr id="17" name="Picture 16">
            <a:extLst>
              <a:ext uri="{FF2B5EF4-FFF2-40B4-BE49-F238E27FC236}">
                <a16:creationId xmlns:a16="http://schemas.microsoft.com/office/drawing/2014/main" id="{1AE97546-44BA-53CE-29C3-F3725CCC2DE8}"/>
              </a:ext>
            </a:extLst>
          </p:cNvPr>
          <p:cNvPicPr>
            <a:picLocks noChangeAspect="1"/>
          </p:cNvPicPr>
          <p:nvPr/>
        </p:nvPicPr>
        <p:blipFill>
          <a:blip r:embed="rId3"/>
          <a:stretch>
            <a:fillRect/>
          </a:stretch>
        </p:blipFill>
        <p:spPr>
          <a:xfrm>
            <a:off x="956626" y="1535118"/>
            <a:ext cx="10278747" cy="4054191"/>
          </a:xfrm>
          <a:prstGeom prst="rect">
            <a:avLst/>
          </a:prstGeom>
        </p:spPr>
      </p:pic>
      <p:sp>
        <p:nvSpPr>
          <p:cNvPr id="18" name="Slide Number Placeholder 17">
            <a:extLst>
              <a:ext uri="{FF2B5EF4-FFF2-40B4-BE49-F238E27FC236}">
                <a16:creationId xmlns:a16="http://schemas.microsoft.com/office/drawing/2014/main" id="{F2DD7A54-EE7E-94B8-14D2-F98A9731952C}"/>
              </a:ext>
            </a:extLst>
          </p:cNvPr>
          <p:cNvSpPr>
            <a:spLocks noGrp="1"/>
          </p:cNvSpPr>
          <p:nvPr>
            <p:ph type="sldNum" sz="quarter" idx="12"/>
          </p:nvPr>
        </p:nvSpPr>
        <p:spPr/>
        <p:txBody>
          <a:bodyPr/>
          <a:lstStyle/>
          <a:p>
            <a:fld id="{B0B34E4B-25F1-4D72-B319-B9B5A0ABC919}" type="slidenum">
              <a:rPr lang="en-GB" smtClean="0"/>
              <a:t>9</a:t>
            </a:fld>
            <a:endParaRPr lang="en-GB"/>
          </a:p>
        </p:txBody>
      </p:sp>
    </p:spTree>
    <p:extLst>
      <p:ext uri="{BB962C8B-B14F-4D97-AF65-F5344CB8AC3E}">
        <p14:creationId xmlns:p14="http://schemas.microsoft.com/office/powerpoint/2010/main" val="3590817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Bank LINKS Template">
  <a:themeElements>
    <a:clrScheme name="Custom 36">
      <a:dk1>
        <a:srgbClr val="000000"/>
      </a:dk1>
      <a:lt1>
        <a:srgbClr val="FFFFFF"/>
      </a:lt1>
      <a:dk2>
        <a:srgbClr val="12273F"/>
      </a:dk2>
      <a:lt2>
        <a:srgbClr val="C4C9CF"/>
      </a:lt2>
      <a:accent1>
        <a:srgbClr val="3CD7D9"/>
      </a:accent1>
      <a:accent2>
        <a:srgbClr val="FF7300"/>
      </a:accent2>
      <a:accent3>
        <a:srgbClr val="9E71FE"/>
      </a:accent3>
      <a:accent4>
        <a:srgbClr val="D4AF37"/>
      </a:accent4>
      <a:accent5>
        <a:srgbClr val="A5D700"/>
      </a:accent5>
      <a:accent6>
        <a:srgbClr val="FF50C8"/>
      </a:accent6>
      <a:hlink>
        <a:srgbClr val="12273F"/>
      </a:hlink>
      <a:folHlink>
        <a:srgbClr val="12273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E-Official Template B.pptx" id="{B8CE97C8-E9A2-44EF-B4B0-9E797240FBCE}" vid="{D0F9CFA9-7116-4601-9F26-75886DEBE3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BOE-Official Template B (1)</Template>
  <TotalTime>11414</TotalTime>
  <Words>2071</Words>
  <Application>Microsoft Office PowerPoint</Application>
  <PresentationFormat>Widescreen</PresentationFormat>
  <Paragraphs>374</Paragraphs>
  <Slides>39</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39</vt:i4>
      </vt:variant>
    </vt:vector>
  </HeadingPairs>
  <TitlesOfParts>
    <vt:vector size="43" baseType="lpstr">
      <vt:lpstr>Arial</vt:lpstr>
      <vt:lpstr>Calibri</vt:lpstr>
      <vt:lpstr>Century Gothic</vt:lpstr>
      <vt:lpstr>Bank LINKS Template</vt:lpstr>
      <vt:lpstr>PowerPoint Presentation</vt:lpstr>
      <vt:lpstr>Plan for the session</vt:lpstr>
      <vt:lpstr>Headlines</vt:lpstr>
      <vt:lpstr>Main points</vt:lpstr>
      <vt:lpstr>Main points</vt:lpstr>
      <vt:lpstr>Main points</vt:lpstr>
      <vt:lpstr>Main points</vt:lpstr>
      <vt:lpstr>Inflation developments and outlook</vt:lpstr>
      <vt:lpstr>Chart 2.18: Consumer price inflation has fallen since last year’s peak and is projected to fall further as energy prices moderate </vt:lpstr>
      <vt:lpstr>Inflation surprised to the downside in August</vt:lpstr>
      <vt:lpstr>And a little to the upside in September</vt:lpstr>
      <vt:lpstr>Food price inflation and services have been high but are now easing</vt:lpstr>
      <vt:lpstr>Firms’ inflation expectations are falling</vt:lpstr>
      <vt:lpstr>Chart 2.15: The labour market remains tight, although has loosened since mid-2022 </vt:lpstr>
      <vt:lpstr>Chart 2.1b: Unemployment rate is expected to rise slightly</vt:lpstr>
      <vt:lpstr>Chart 2.17: Pay growth continues to rise, but forward-looking indicators suggests growth will slow this year </vt:lpstr>
      <vt:lpstr>Chart 1.3: CPI inflation projection based on market interest rate expectations, other policy measures as announced</vt:lpstr>
      <vt:lpstr>Demand outlook and the impact of monetary policy</vt:lpstr>
      <vt:lpstr>Chart 2.14: Real incomes are projected to rise modestly in 2023 </vt:lpstr>
      <vt:lpstr>Chart 2.5: Interest rates on fixed-rate mortgages and fixed-rate bonds have risen in line with reference rates; instant access by less</vt:lpstr>
      <vt:lpstr>UK household and business are under pressure from higher borrowing costs </vt:lpstr>
      <vt:lpstr>Chart 2.1a: GDP growth is expected to remain positive but low</vt:lpstr>
      <vt:lpstr>House prices have been falling and indicators suggest that this will continue in the near term </vt:lpstr>
      <vt:lpstr>Chart 2.8: The number of housing transactions has fallen </vt:lpstr>
      <vt:lpstr>Chart 2.9: Housing investment is falling, which is projected to continue </vt:lpstr>
      <vt:lpstr>Chart 1.1: GDP growth projection based on market interest rate expectations, other policy measures as announced</vt:lpstr>
      <vt:lpstr>Chart 1.2: Unemployment rate projection based on market interest rate expectations</vt:lpstr>
      <vt:lpstr>Table 1.A: Forecast summary</vt:lpstr>
      <vt:lpstr>Financial Policy Summary</vt:lpstr>
      <vt:lpstr>Financial Policy Summary October 2023</vt:lpstr>
      <vt:lpstr>Financial Policy Summary October 2023</vt:lpstr>
      <vt:lpstr>What are firms telling us?</vt:lpstr>
      <vt:lpstr>Some headlines from Agency intelligence</vt:lpstr>
      <vt:lpstr>Some headlines from Agency intelligence</vt:lpstr>
      <vt:lpstr>MPC perspective and policy</vt:lpstr>
      <vt:lpstr>MPC decision: hold Bank Rate at 5.25%</vt:lpstr>
      <vt:lpstr>MPC perspective and policy</vt:lpstr>
      <vt:lpstr>Q&amp;A</vt:lpstr>
      <vt:lpstr>PowerPoint Presentation</vt:lpstr>
    </vt:vector>
  </TitlesOfParts>
  <Company>Bank of England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Willis, Claire</dc:creator>
  <cp:lastModifiedBy>Clark, Ken</cp:lastModifiedBy>
  <cp:revision>309</cp:revision>
  <dcterms:created xsi:type="dcterms:W3CDTF">2022-04-07T14:45:54Z</dcterms:created>
  <dcterms:modified xsi:type="dcterms:W3CDTF">2023-10-18T20:54:55Z</dcterms:modified>
</cp:coreProperties>
</file>