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2" r:id="rId2"/>
    <p:sldId id="284" r:id="rId3"/>
    <p:sldId id="280" r:id="rId4"/>
    <p:sldId id="270" r:id="rId5"/>
    <p:sldId id="271" r:id="rId6"/>
    <p:sldId id="265" r:id="rId7"/>
    <p:sldId id="281" r:id="rId8"/>
    <p:sldId id="272" r:id="rId9"/>
    <p:sldId id="273" r:id="rId10"/>
    <p:sldId id="276" r:id="rId11"/>
    <p:sldId id="274" r:id="rId12"/>
    <p:sldId id="278" r:id="rId13"/>
    <p:sldId id="275" r:id="rId14"/>
    <p:sldId id="266" r:id="rId15"/>
    <p:sldId id="282" r:id="rId16"/>
    <p:sldId id="283" r:id="rId17"/>
    <p:sldId id="285" r:id="rId18"/>
    <p:sldId id="286" r:id="rId19"/>
    <p:sldId id="279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1"/>
    <p:restoredTop sz="94672"/>
  </p:normalViewPr>
  <p:slideViewPr>
    <p:cSldViewPr>
      <p:cViewPr varScale="1">
        <p:scale>
          <a:sx n="59" d="100"/>
          <a:sy n="59" d="100"/>
        </p:scale>
        <p:origin x="16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Sheet3!$C$1:$C$10</c:f>
              <c:numCache>
                <c:formatCode>General</c:formatCode>
                <c:ptCount val="10"/>
                <c:pt idx="0">
                  <c:v>20.105820105820104</c:v>
                </c:pt>
                <c:pt idx="1">
                  <c:v>11.111111111111111</c:v>
                </c:pt>
                <c:pt idx="2">
                  <c:v>7.4074074074074066</c:v>
                </c:pt>
                <c:pt idx="3">
                  <c:v>7.4074074074074066</c:v>
                </c:pt>
                <c:pt idx="4">
                  <c:v>11.111111111111111</c:v>
                </c:pt>
                <c:pt idx="5">
                  <c:v>10.052910052910052</c:v>
                </c:pt>
                <c:pt idx="6">
                  <c:v>12.169312169312169</c:v>
                </c:pt>
                <c:pt idx="7">
                  <c:v>8.4656084656084651</c:v>
                </c:pt>
                <c:pt idx="8">
                  <c:v>8.4656084656084651</c:v>
                </c:pt>
                <c:pt idx="9">
                  <c:v>3.7037037037037033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E-4225-A30B-0230B5ECC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74326192"/>
        <c:axId val="674331440"/>
      </c:barChart>
      <c:catAx>
        <c:axId val="67432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Decile of deprivation </a:t>
                </a:r>
                <a:r>
                  <a:rPr lang="en-US" b="0"/>
                  <a:t>(1 most deprived 10%; 10 least deprived 10%)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331440"/>
        <c:crosses val="autoZero"/>
        <c:auto val="1"/>
        <c:lblAlgn val="ctr"/>
        <c:lblOffset val="100"/>
        <c:noMultiLvlLbl val="0"/>
      </c:catAx>
      <c:valAx>
        <c:axId val="67433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326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99A8-EDB0-4A3A-BCE3-C5D40EA442E7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59861-07EB-401B-97E0-91DAF8F33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9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DB1EAA7-1EC8-9640-8E79-3D6A7477381E}"/>
              </a:ext>
            </a:extLst>
          </p:cNvPr>
          <p:cNvSpPr/>
          <p:nvPr userDrawn="1"/>
        </p:nvSpPr>
        <p:spPr>
          <a:xfrm>
            <a:off x="8001000" y="5867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05797" y="1961952"/>
            <a:ext cx="341191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GB" dirty="0"/>
              <a:t>INSERT DOCUMENT TYPE: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524774" y="2607969"/>
            <a:ext cx="529290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Insert report title here</a:t>
            </a:r>
            <a:endParaRPr dirty="0"/>
          </a:p>
        </p:txBody>
      </p:sp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22330DE4-F8B8-AB44-97FC-48C031CD9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3" b="35892"/>
          <a:stretch/>
        </p:blipFill>
        <p:spPr>
          <a:xfrm>
            <a:off x="0" y="5243571"/>
            <a:ext cx="2209800" cy="1614429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73987B0-444D-CD46-9670-05DB546001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19" y="6201724"/>
            <a:ext cx="2520950" cy="184666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 b="1">
                <a:latin typeface="+mj-lt"/>
              </a:defRPr>
            </a:lvl2pPr>
            <a:lvl3pPr>
              <a:defRPr sz="1200" b="1">
                <a:latin typeface="+mj-lt"/>
              </a:defRPr>
            </a:lvl3pPr>
            <a:lvl4pPr>
              <a:defRPr sz="1200" b="1">
                <a:latin typeface="+mj-lt"/>
              </a:defRPr>
            </a:lvl4pPr>
            <a:lvl5pPr>
              <a:defRPr sz="1200" b="1">
                <a:latin typeface="+mj-lt"/>
              </a:defRPr>
            </a:lvl5pPr>
          </a:lstStyle>
          <a:p>
            <a:pPr lvl="0"/>
            <a:r>
              <a:rPr lang="en-GB" dirty="0"/>
              <a:t>CLIENT | DATE</a:t>
            </a:r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B35EBD06-3942-A24C-8DC3-D5439CADE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2585" b="34308"/>
          <a:stretch/>
        </p:blipFill>
        <p:spPr>
          <a:xfrm>
            <a:off x="7355241" y="5742000"/>
            <a:ext cx="1788759" cy="111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1AD3B2-A72F-E34D-B109-985DA2B901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1" y="275048"/>
            <a:ext cx="1883454" cy="791651"/>
          </a:xfrm>
          <a:prstGeom prst="rect">
            <a:avLst/>
          </a:prstGeom>
        </p:spPr>
      </p:pic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FCD1A07-3394-B24D-83F4-63E318E23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62200" y="442477"/>
            <a:ext cx="1981200" cy="420357"/>
          </a:xfrm>
          <a:noFill/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BE65E841-706B-A644-A660-05AC47C2E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33758" y="1307744"/>
            <a:ext cx="3638716" cy="4331056"/>
          </a:xfrm>
          <a:custGeom>
            <a:avLst/>
            <a:gdLst>
              <a:gd name="connsiteX0" fmla="*/ 0 w 4274820"/>
              <a:gd name="connsiteY0" fmla="*/ 0 h 4327847"/>
              <a:gd name="connsiteX1" fmla="*/ 4274820 w 4274820"/>
              <a:gd name="connsiteY1" fmla="*/ 0 h 4327847"/>
              <a:gd name="connsiteX2" fmla="*/ 4274820 w 4274820"/>
              <a:gd name="connsiteY2" fmla="*/ 4327847 h 4327847"/>
              <a:gd name="connsiteX3" fmla="*/ 0 w 4274820"/>
              <a:gd name="connsiteY3" fmla="*/ 4327847 h 4327847"/>
              <a:gd name="connsiteX4" fmla="*/ 0 w 4274820"/>
              <a:gd name="connsiteY4" fmla="*/ 0 h 4327847"/>
              <a:gd name="connsiteX0" fmla="*/ 0 w 4274820"/>
              <a:gd name="connsiteY0" fmla="*/ 0 h 4331056"/>
              <a:gd name="connsiteX1" fmla="*/ 4274820 w 4274820"/>
              <a:gd name="connsiteY1" fmla="*/ 0 h 4331056"/>
              <a:gd name="connsiteX2" fmla="*/ 4274820 w 4274820"/>
              <a:gd name="connsiteY2" fmla="*/ 4327847 h 4331056"/>
              <a:gd name="connsiteX3" fmla="*/ 1787090 w 4274820"/>
              <a:gd name="connsiteY3" fmla="*/ 4331056 h 4331056"/>
              <a:gd name="connsiteX4" fmla="*/ 0 w 4274820"/>
              <a:gd name="connsiteY4" fmla="*/ 0 h 4331056"/>
              <a:gd name="connsiteX0" fmla="*/ 0 w 4274820"/>
              <a:gd name="connsiteY0" fmla="*/ 0 h 4331056"/>
              <a:gd name="connsiteX1" fmla="*/ 3606910 w 4274820"/>
              <a:gd name="connsiteY1" fmla="*/ 0 h 4331056"/>
              <a:gd name="connsiteX2" fmla="*/ 4274820 w 4274820"/>
              <a:gd name="connsiteY2" fmla="*/ 4327847 h 4331056"/>
              <a:gd name="connsiteX3" fmla="*/ 1787090 w 4274820"/>
              <a:gd name="connsiteY3" fmla="*/ 4331056 h 4331056"/>
              <a:gd name="connsiteX4" fmla="*/ 0 w 4274820"/>
              <a:gd name="connsiteY4" fmla="*/ 0 h 4331056"/>
              <a:gd name="connsiteX0" fmla="*/ 0 w 3638716"/>
              <a:gd name="connsiteY0" fmla="*/ 0 h 4331056"/>
              <a:gd name="connsiteX1" fmla="*/ 3606910 w 3638716"/>
              <a:gd name="connsiteY1" fmla="*/ 0 h 4331056"/>
              <a:gd name="connsiteX2" fmla="*/ 3638716 w 3638716"/>
              <a:gd name="connsiteY2" fmla="*/ 4327847 h 4331056"/>
              <a:gd name="connsiteX3" fmla="*/ 1787090 w 3638716"/>
              <a:gd name="connsiteY3" fmla="*/ 4331056 h 4331056"/>
              <a:gd name="connsiteX4" fmla="*/ 0 w 3638716"/>
              <a:gd name="connsiteY4" fmla="*/ 0 h 43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716" h="4331056">
                <a:moveTo>
                  <a:pt x="0" y="0"/>
                </a:moveTo>
                <a:lnTo>
                  <a:pt x="3606910" y="0"/>
                </a:lnTo>
                <a:lnTo>
                  <a:pt x="3638716" y="4327847"/>
                </a:lnTo>
                <a:lnTo>
                  <a:pt x="1787090" y="433105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ll 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724CEF5-B478-484B-8019-1A247144DB9C}"/>
              </a:ext>
            </a:extLst>
          </p:cNvPr>
          <p:cNvGrpSpPr/>
          <p:nvPr userDrawn="1"/>
        </p:nvGrpSpPr>
        <p:grpSpPr>
          <a:xfrm>
            <a:off x="0" y="1080002"/>
            <a:ext cx="9144000" cy="5778500"/>
            <a:chOff x="0" y="1080002"/>
            <a:chExt cx="9144000" cy="577850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8F1DC079-6E46-A74D-9297-B06341B814F5}"/>
                </a:ext>
              </a:extLst>
            </p:cNvPr>
            <p:cNvSpPr/>
            <p:nvPr/>
          </p:nvSpPr>
          <p:spPr>
            <a:xfrm>
              <a:off x="0" y="1080002"/>
              <a:ext cx="9144000" cy="5778500"/>
            </a:xfrm>
            <a:custGeom>
              <a:avLst/>
              <a:gdLst/>
              <a:ahLst/>
              <a:cxnLst/>
              <a:rect l="l" t="t" r="r" b="b"/>
              <a:pathLst>
                <a:path w="9144000" h="5778500">
                  <a:moveTo>
                    <a:pt x="9144000" y="0"/>
                  </a:moveTo>
                  <a:lnTo>
                    <a:pt x="0" y="0"/>
                  </a:lnTo>
                  <a:lnTo>
                    <a:pt x="0" y="5777996"/>
                  </a:lnTo>
                  <a:lnTo>
                    <a:pt x="6743255" y="57779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B2D2D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C0CDC7F-A293-444B-BD32-1B503207A100}"/>
                </a:ext>
              </a:extLst>
            </p:cNvPr>
            <p:cNvSpPr/>
            <p:nvPr/>
          </p:nvSpPr>
          <p:spPr>
            <a:xfrm>
              <a:off x="0" y="6786003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4000" y="719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B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">
            <a:extLst>
              <a:ext uri="{FF2B5EF4-FFF2-40B4-BE49-F238E27FC236}">
                <a16:creationId xmlns:a16="http://schemas.microsoft.com/office/drawing/2014/main" id="{B4D1C0FA-7720-3847-BD98-BA386B2923AA}"/>
              </a:ext>
            </a:extLst>
          </p:cNvPr>
          <p:cNvSpPr/>
          <p:nvPr userDrawn="1"/>
        </p:nvSpPr>
        <p:spPr>
          <a:xfrm rot="10800000" flipV="1">
            <a:off x="6178127" y="242123"/>
            <a:ext cx="2976705" cy="3663405"/>
          </a:xfrm>
          <a:custGeom>
            <a:avLst/>
            <a:gdLst>
              <a:gd name="connsiteX0" fmla="*/ 9144000 w 9144000"/>
              <a:gd name="connsiteY0" fmla="*/ 0 h 5777996"/>
              <a:gd name="connsiteX1" fmla="*/ 4244222 w 9144000"/>
              <a:gd name="connsiteY1" fmla="*/ 0 h 5777996"/>
              <a:gd name="connsiteX2" fmla="*/ 0 w 9144000"/>
              <a:gd name="connsiteY2" fmla="*/ 5777996 h 5777996"/>
              <a:gd name="connsiteX3" fmla="*/ 6743255 w 9144000"/>
              <a:gd name="connsiteY3" fmla="*/ 5777996 h 5777996"/>
              <a:gd name="connsiteX4" fmla="*/ 9144000 w 9144000"/>
              <a:gd name="connsiteY4" fmla="*/ 0 h 5777996"/>
              <a:gd name="connsiteX0" fmla="*/ 4899778 w 4899778"/>
              <a:gd name="connsiteY0" fmla="*/ 0 h 5784500"/>
              <a:gd name="connsiteX1" fmla="*/ 0 w 4899778"/>
              <a:gd name="connsiteY1" fmla="*/ 0 h 5784500"/>
              <a:gd name="connsiteX2" fmla="*/ 6780 w 4899778"/>
              <a:gd name="connsiteY2" fmla="*/ 5784500 h 5784500"/>
              <a:gd name="connsiteX3" fmla="*/ 2499033 w 4899778"/>
              <a:gd name="connsiteY3" fmla="*/ 5777996 h 5784500"/>
              <a:gd name="connsiteX4" fmla="*/ 4899778 w 4899778"/>
              <a:gd name="connsiteY4" fmla="*/ 0 h 57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778" h="5784500">
                <a:moveTo>
                  <a:pt x="4899778" y="0"/>
                </a:moveTo>
                <a:lnTo>
                  <a:pt x="0" y="0"/>
                </a:lnTo>
                <a:lnTo>
                  <a:pt x="6780" y="5784500"/>
                </a:lnTo>
                <a:lnTo>
                  <a:pt x="2499033" y="5777996"/>
                </a:lnTo>
                <a:lnTo>
                  <a:pt x="4899778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08EE44C-AC3D-EE42-8A70-5D8BF1957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t="26835" r="4312" b="34308"/>
          <a:stretch/>
        </p:blipFill>
        <p:spPr>
          <a:xfrm>
            <a:off x="5496912" y="-6690"/>
            <a:ext cx="1663228" cy="432434"/>
          </a:xfrm>
          <a:prstGeom prst="rect">
            <a:avLst/>
          </a:prstGeom>
        </p:spPr>
      </p:pic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987D023A-935A-8A4C-8841-2F1BC9A9DE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2311" y="2106701"/>
            <a:ext cx="1872389" cy="2659882"/>
          </a:xfrm>
          <a:solidFill>
            <a:schemeClr val="tx1"/>
          </a:solidFill>
        </p:spPr>
        <p:txBody>
          <a:bodyPr lIns="180000" tIns="180000" rIns="180000" bIns="18000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200" b="1">
                <a:solidFill>
                  <a:schemeClr val="bg1"/>
                </a:solidFill>
                <a:latin typeface="+mj-lt"/>
              </a:defRPr>
            </a:lvl4pPr>
            <a:lvl5pPr>
              <a:defRPr sz="1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Insert pull out quote or text here</a:t>
            </a:r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419299" y="501474"/>
            <a:ext cx="5219501" cy="276999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2"/>
                </a:solidFill>
                <a:latin typeface="Century Gothic Pro"/>
                <a:cs typeface="Century Gothic Pro"/>
              </a:defRPr>
            </a:lvl1pPr>
          </a:lstStyle>
          <a:p>
            <a:r>
              <a:rPr lang="en-GB" dirty="0"/>
              <a:t>TEXT AND PULLOUT CONTENT SLIDE</a:t>
            </a:r>
            <a:endParaRPr dirty="0"/>
          </a:p>
        </p:txBody>
      </p:sp>
      <p:sp>
        <p:nvSpPr>
          <p:cNvPr id="52" name="object 33">
            <a:extLst>
              <a:ext uri="{FF2B5EF4-FFF2-40B4-BE49-F238E27FC236}">
                <a16:creationId xmlns:a16="http://schemas.microsoft.com/office/drawing/2014/main" id="{6A4BB967-5000-194A-A900-02BB0D918D3D}"/>
              </a:ext>
            </a:extLst>
          </p:cNvPr>
          <p:cNvSpPr/>
          <p:nvPr userDrawn="1"/>
        </p:nvSpPr>
        <p:spPr>
          <a:xfrm>
            <a:off x="0" y="604127"/>
            <a:ext cx="288290" cy="25400"/>
          </a:xfrm>
          <a:custGeom>
            <a:avLst/>
            <a:gdLst/>
            <a:ahLst/>
            <a:cxnLst/>
            <a:rect l="l" t="t" r="r" b="b"/>
            <a:pathLst>
              <a:path w="288290" h="25400">
                <a:moveTo>
                  <a:pt x="288000" y="0"/>
                </a:moveTo>
                <a:lnTo>
                  <a:pt x="0" y="0"/>
                </a:lnTo>
                <a:lnTo>
                  <a:pt x="0" y="25400"/>
                </a:lnTo>
                <a:lnTo>
                  <a:pt x="288000" y="25400"/>
                </a:lnTo>
                <a:lnTo>
                  <a:pt x="288000" y="0"/>
                </a:lnTo>
                <a:close/>
              </a:path>
            </a:pathLst>
          </a:custGeom>
          <a:solidFill>
            <a:srgbClr val="24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50764ADD-E3FC-A444-B5F5-4C1B0F495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99" y="1524000"/>
            <a:ext cx="6133901" cy="4953000"/>
          </a:xfrm>
        </p:spPr>
        <p:txBody>
          <a:bodyPr numCol="2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Text Content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3B13227-3763-4980-AE0A-8803B8B7F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6254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1C89686-FDBE-4F7E-BDDE-E4592F85AE1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87300" y="2057400"/>
            <a:ext cx="3599500" cy="307777"/>
          </a:xfrm>
        </p:spPr>
        <p:txBody>
          <a:bodyPr lIns="0" tIns="0" rIns="0" bIns="0"/>
          <a:lstStyle>
            <a:lvl1pPr>
              <a:defRPr sz="2000" b="1" i="0">
                <a:solidFill>
                  <a:srgbClr val="2B2D2D"/>
                </a:solidFill>
                <a:latin typeface="Century Gothic Pro"/>
                <a:cs typeface="Century Gothic Pro"/>
              </a:defRPr>
            </a:lvl1pPr>
          </a:lstStyle>
          <a:p>
            <a:r>
              <a:rPr lang="en-GB" dirty="0"/>
              <a:t>CHAPTER X:</a:t>
            </a:r>
            <a:endParaRPr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2EF60B-1928-2E49-A9D8-7C5E7AEF8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7298" y="2584837"/>
            <a:ext cx="3599501" cy="584775"/>
          </a:xfrm>
        </p:spPr>
        <p:txBody>
          <a:bodyPr/>
          <a:lstStyle>
            <a:lvl1pPr>
              <a:defRPr sz="3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Title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ACBAEC2-2EE7-7244-A670-564E03FFA3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7298" y="3411773"/>
            <a:ext cx="3599501" cy="2342676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Intro text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326502-76A9-B848-9FD3-CEEF2E34F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639" y="0"/>
            <a:ext cx="5504039" cy="6858000"/>
          </a:xfrm>
          <a:custGeom>
            <a:avLst/>
            <a:gdLst>
              <a:gd name="connsiteX0" fmla="*/ 0 w 5504039"/>
              <a:gd name="connsiteY0" fmla="*/ 0 h 6858000"/>
              <a:gd name="connsiteX1" fmla="*/ 5504039 w 5504039"/>
              <a:gd name="connsiteY1" fmla="*/ 0 h 6858000"/>
              <a:gd name="connsiteX2" fmla="*/ 5504039 w 5504039"/>
              <a:gd name="connsiteY2" fmla="*/ 6858000 h 6858000"/>
              <a:gd name="connsiteX3" fmla="*/ 0 w 5504039"/>
              <a:gd name="connsiteY3" fmla="*/ 6858000 h 6858000"/>
              <a:gd name="connsiteX4" fmla="*/ 0 w 5504039"/>
              <a:gd name="connsiteY4" fmla="*/ 0 h 6858000"/>
              <a:gd name="connsiteX0" fmla="*/ 0 w 5504039"/>
              <a:gd name="connsiteY0" fmla="*/ 0 h 6858000"/>
              <a:gd name="connsiteX1" fmla="*/ 5504039 w 5504039"/>
              <a:gd name="connsiteY1" fmla="*/ 0 h 6858000"/>
              <a:gd name="connsiteX2" fmla="*/ 2657472 w 5504039"/>
              <a:gd name="connsiteY2" fmla="*/ 6858000 h 6858000"/>
              <a:gd name="connsiteX3" fmla="*/ 0 w 5504039"/>
              <a:gd name="connsiteY3" fmla="*/ 6858000 h 6858000"/>
              <a:gd name="connsiteX4" fmla="*/ 0 w 550403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4039" h="6858000">
                <a:moveTo>
                  <a:pt x="0" y="0"/>
                </a:moveTo>
                <a:lnTo>
                  <a:pt x="5504039" y="0"/>
                </a:lnTo>
                <a:lnTo>
                  <a:pt x="26574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1206217-69BA-9F41-B6E9-A3DB3B925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t="38168" r="4312" b="34307"/>
          <a:stretch/>
        </p:blipFill>
        <p:spPr>
          <a:xfrm flipV="1">
            <a:off x="2514600" y="6389747"/>
            <a:ext cx="2542470" cy="468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FA8E093A-4EFE-6344-9A57-3C6CEF3CD857}"/>
              </a:ext>
            </a:extLst>
          </p:cNvPr>
          <p:cNvSpPr/>
          <p:nvPr userDrawn="1"/>
        </p:nvSpPr>
        <p:spPr>
          <a:xfrm>
            <a:off x="7319999" y="206998"/>
            <a:ext cx="1824355" cy="4390390"/>
          </a:xfrm>
          <a:custGeom>
            <a:avLst/>
            <a:gdLst/>
            <a:ahLst/>
            <a:cxnLst/>
            <a:rect l="l" t="t" r="r" b="b"/>
            <a:pathLst>
              <a:path w="1824354" h="4390390">
                <a:moveTo>
                  <a:pt x="1824000" y="0"/>
                </a:moveTo>
                <a:lnTo>
                  <a:pt x="0" y="0"/>
                </a:lnTo>
                <a:lnTo>
                  <a:pt x="1824000" y="4389916"/>
                </a:lnTo>
                <a:lnTo>
                  <a:pt x="1824000" y="0"/>
                </a:lnTo>
                <a:close/>
              </a:path>
            </a:pathLst>
          </a:custGeom>
          <a:solidFill>
            <a:srgbClr val="9BBC5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9B76C44-4479-274F-8AF7-1382B27CC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" t="26835" r="4312" b="34308"/>
          <a:stretch/>
        </p:blipFill>
        <p:spPr>
          <a:xfrm>
            <a:off x="6718772" y="-6690"/>
            <a:ext cx="1663228" cy="432434"/>
          </a:xfrm>
          <a:prstGeom prst="rect">
            <a:avLst/>
          </a:prstGeom>
        </p:spPr>
      </p:pic>
      <p:sp>
        <p:nvSpPr>
          <p:cNvPr id="9" name="object 33">
            <a:extLst>
              <a:ext uri="{FF2B5EF4-FFF2-40B4-BE49-F238E27FC236}">
                <a16:creationId xmlns:a16="http://schemas.microsoft.com/office/drawing/2014/main" id="{4A2C36B8-1E25-DB4B-A3D2-511A624C807E}"/>
              </a:ext>
            </a:extLst>
          </p:cNvPr>
          <p:cNvSpPr/>
          <p:nvPr userDrawn="1"/>
        </p:nvSpPr>
        <p:spPr>
          <a:xfrm>
            <a:off x="0" y="604127"/>
            <a:ext cx="288290" cy="25400"/>
          </a:xfrm>
          <a:custGeom>
            <a:avLst/>
            <a:gdLst/>
            <a:ahLst/>
            <a:cxnLst/>
            <a:rect l="l" t="t" r="r" b="b"/>
            <a:pathLst>
              <a:path w="288290" h="25400">
                <a:moveTo>
                  <a:pt x="288000" y="0"/>
                </a:moveTo>
                <a:lnTo>
                  <a:pt x="0" y="0"/>
                </a:lnTo>
                <a:lnTo>
                  <a:pt x="0" y="25400"/>
                </a:lnTo>
                <a:lnTo>
                  <a:pt x="288000" y="25400"/>
                </a:lnTo>
                <a:lnTo>
                  <a:pt x="288000" y="0"/>
                </a:lnTo>
                <a:close/>
              </a:path>
            </a:pathLst>
          </a:custGeom>
          <a:solidFill>
            <a:srgbClr val="24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1C423C18-6679-4243-A32F-0A3D57DD1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9" y="501474"/>
            <a:ext cx="6438701" cy="276999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2"/>
                </a:solidFill>
                <a:latin typeface="Century Gothic Pro"/>
                <a:cs typeface="Century Gothic Pro"/>
              </a:defRPr>
            </a:lvl1pPr>
          </a:lstStyle>
          <a:p>
            <a:r>
              <a:rPr lang="en-GB" dirty="0"/>
              <a:t>STANDARD CONTENT SLIDE</a:t>
            </a:r>
            <a:endParaRPr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FE458B-F50B-8241-A31A-74ED3FAD3D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99" y="1524000"/>
            <a:ext cx="7048500" cy="4832526"/>
          </a:xfrm>
        </p:spPr>
        <p:txBody>
          <a:bodyPr numCol="2" spcCol="270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Text Content</a:t>
            </a:r>
            <a:endParaRPr lang="en-US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704D6C4-BD7E-4540-AED1-1E5524868B92}"/>
              </a:ext>
            </a:extLst>
          </p:cNvPr>
          <p:cNvSpPr/>
          <p:nvPr userDrawn="1"/>
        </p:nvSpPr>
        <p:spPr>
          <a:xfrm>
            <a:off x="0" y="6786003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0"/>
                </a:lnTo>
                <a:lnTo>
                  <a:pt x="0" y="71996"/>
                </a:lnTo>
                <a:lnTo>
                  <a:pt x="9144000" y="71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B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BEF82E2-17C6-4D7B-B2BF-4A144836F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6254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1C89686-FDBE-4F7E-BDDE-E4592F85AE1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>
            <a:extLst>
              <a:ext uri="{FF2B5EF4-FFF2-40B4-BE49-F238E27FC236}">
                <a16:creationId xmlns:a16="http://schemas.microsoft.com/office/drawing/2014/main" id="{4A2C36B8-1E25-DB4B-A3D2-511A624C807E}"/>
              </a:ext>
            </a:extLst>
          </p:cNvPr>
          <p:cNvSpPr/>
          <p:nvPr userDrawn="1"/>
        </p:nvSpPr>
        <p:spPr>
          <a:xfrm>
            <a:off x="0" y="604127"/>
            <a:ext cx="288290" cy="25400"/>
          </a:xfrm>
          <a:custGeom>
            <a:avLst/>
            <a:gdLst/>
            <a:ahLst/>
            <a:cxnLst/>
            <a:rect l="l" t="t" r="r" b="b"/>
            <a:pathLst>
              <a:path w="288290" h="25400">
                <a:moveTo>
                  <a:pt x="288000" y="0"/>
                </a:moveTo>
                <a:lnTo>
                  <a:pt x="0" y="0"/>
                </a:lnTo>
                <a:lnTo>
                  <a:pt x="0" y="25400"/>
                </a:lnTo>
                <a:lnTo>
                  <a:pt x="288000" y="25400"/>
                </a:lnTo>
                <a:lnTo>
                  <a:pt x="288000" y="0"/>
                </a:lnTo>
                <a:close/>
              </a:path>
            </a:pathLst>
          </a:custGeom>
          <a:solidFill>
            <a:srgbClr val="24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1C423C18-6679-4243-A32F-0A3D57DD1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9" y="501474"/>
            <a:ext cx="6438701" cy="276999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2"/>
                </a:solidFill>
                <a:latin typeface="Century Gothic Pro"/>
                <a:cs typeface="Century Gothic Pro"/>
              </a:defRPr>
            </a:lvl1pPr>
          </a:lstStyle>
          <a:p>
            <a:r>
              <a:rPr lang="en-GB" dirty="0"/>
              <a:t>STANDARD CONTENT SLIDE - PLAIN</a:t>
            </a:r>
            <a:endParaRPr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FE458B-F50B-8241-A31A-74ED3FAD3D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299" y="1524000"/>
            <a:ext cx="7048500" cy="4832526"/>
          </a:xfrm>
        </p:spPr>
        <p:txBody>
          <a:bodyPr numCol="2" spcCol="27000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Text Content</a:t>
            </a:r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0FA72DA-709A-814A-A3EA-D8A2EC00AF0F}"/>
              </a:ext>
            </a:extLst>
          </p:cNvPr>
          <p:cNvSpPr/>
          <p:nvPr userDrawn="1"/>
        </p:nvSpPr>
        <p:spPr>
          <a:xfrm>
            <a:off x="0" y="6786003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0"/>
                </a:lnTo>
                <a:lnTo>
                  <a:pt x="0" y="71996"/>
                </a:lnTo>
                <a:lnTo>
                  <a:pt x="9144000" y="719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B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48BC1A5-45B8-4CD6-A754-82EDB1C4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6254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1C89686-FDBE-4F7E-BDDE-E4592F85AE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85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9700" y="1941601"/>
            <a:ext cx="382459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B2D2D"/>
                </a:solidFill>
                <a:latin typeface="Century Gothic Pro"/>
                <a:cs typeface="Century Gothic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1400223"/>
            <a:ext cx="8305401" cy="402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4A9B85-AECA-5343-B65B-C2934939A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3384" r="64793" b="28465"/>
          <a:stretch/>
        </p:blipFill>
        <p:spPr>
          <a:xfrm>
            <a:off x="8199733" y="6016649"/>
            <a:ext cx="533400" cy="460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nwilcock@regionaldevelopment.co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4E02-7593-B94E-AF5F-67E87AE5D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568E0-5EA5-C149-B4CD-5C659E60DE0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4774" y="2607969"/>
            <a:ext cx="5571226" cy="1169551"/>
          </a:xfrm>
        </p:spPr>
        <p:txBody>
          <a:bodyPr/>
          <a:lstStyle/>
          <a:p>
            <a:r>
              <a:rPr lang="en-US" dirty="0"/>
              <a:t>Economic Strategy Consultation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66D9E-B9B9-614C-8A35-3E5D6669F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SEFTON COUNCIL| JUNE 2022</a:t>
            </a:r>
          </a:p>
        </p:txBody>
      </p:sp>
      <p:pic>
        <p:nvPicPr>
          <p:cNvPr id="7" name="Picture Placeholder 6" descr="Person working on a table">
            <a:extLst>
              <a:ext uri="{FF2B5EF4-FFF2-40B4-BE49-F238E27FC236}">
                <a16:creationId xmlns:a16="http://schemas.microsoft.com/office/drawing/2014/main" id="{49D7F3D2-C5B4-75EF-F2F7-F4FA0CD052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r="22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54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A29E-DD1B-211E-497A-9E73E708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501474"/>
            <a:ext cx="6438701" cy="430887"/>
          </a:xfrm>
        </p:spPr>
        <p:txBody>
          <a:bodyPr/>
          <a:lstStyle/>
          <a:p>
            <a:r>
              <a:rPr lang="en-GB" sz="2800" dirty="0"/>
              <a:t>IS COVID A RESET MOMENT?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0A28-8A65-C5EB-D31A-2B19A77E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502D1-0D41-2AF5-3B26-101CAED17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7" t="20816" r="7065" b="18572"/>
          <a:stretch/>
        </p:blipFill>
        <p:spPr>
          <a:xfrm>
            <a:off x="419299" y="1904999"/>
            <a:ext cx="6133901" cy="3124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3784D3-53E8-AE1E-E387-4EC484163CE7}"/>
              </a:ext>
            </a:extLst>
          </p:cNvPr>
          <p:cNvSpPr txBox="1"/>
          <p:nvPr/>
        </p:nvSpPr>
        <p:spPr>
          <a:xfrm>
            <a:off x="422347" y="1447799"/>
            <a:ext cx="33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Southport station usage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D7565-A3BD-42F4-DFF9-F8E2564583DC}"/>
              </a:ext>
            </a:extLst>
          </p:cNvPr>
          <p:cNvSpPr txBox="1"/>
          <p:nvPr/>
        </p:nvSpPr>
        <p:spPr>
          <a:xfrm>
            <a:off x="6781800" y="1632465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people must have reconsidered their daily commuting lifestyle?</a:t>
            </a:r>
          </a:p>
        </p:txBody>
      </p:sp>
    </p:spTree>
    <p:extLst>
      <p:ext uri="{BB962C8B-B14F-4D97-AF65-F5344CB8AC3E}">
        <p14:creationId xmlns:p14="http://schemas.microsoft.com/office/powerpoint/2010/main" val="278184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A29E-DD1B-211E-497A-9E73E708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SEFTON NEEDS ITS RESIDENTS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0A28-8A65-C5EB-D31A-2B19A77E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3C13C-966C-F35B-D6AD-9071ADEB5E0B}"/>
              </a:ext>
            </a:extLst>
          </p:cNvPr>
          <p:cNvSpPr txBox="1"/>
          <p:nvPr/>
        </p:nvSpPr>
        <p:spPr>
          <a:xfrm>
            <a:off x="555171" y="1475160"/>
            <a:ext cx="369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Projected population aged 16-64 time series 2020-2042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27747-2826-00F6-C9E5-5F1CE56F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21491"/>
            <a:ext cx="5054204" cy="3096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F637FC-BED6-F725-6DFA-BEC04D3D30DE}"/>
              </a:ext>
            </a:extLst>
          </p:cNvPr>
          <p:cNvSpPr txBox="1"/>
          <p:nvPr/>
        </p:nvSpPr>
        <p:spPr>
          <a:xfrm>
            <a:off x="6248400" y="1258649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working age population is expected to shrink until at least 2038 – and after that the forecasts rely on residents not yet born</a:t>
            </a:r>
          </a:p>
        </p:txBody>
      </p:sp>
    </p:spTree>
    <p:extLst>
      <p:ext uri="{BB962C8B-B14F-4D97-AF65-F5344CB8AC3E}">
        <p14:creationId xmlns:p14="http://schemas.microsoft.com/office/powerpoint/2010/main" val="272839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93E1-FFA7-53D6-821B-61353E64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7886501" cy="430887"/>
          </a:xfrm>
        </p:spPr>
        <p:txBody>
          <a:bodyPr/>
          <a:lstStyle/>
          <a:p>
            <a:r>
              <a:rPr lang="en-GB" sz="2800" dirty="0"/>
              <a:t>INCREASING SKILL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8D63-6EB3-CA21-4E12-2F14DB6E6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03DA9-FED6-7DAD-416B-11E8B9E2C46C}"/>
              </a:ext>
            </a:extLst>
          </p:cNvPr>
          <p:cNvSpPr txBox="1"/>
          <p:nvPr/>
        </p:nvSpPr>
        <p:spPr>
          <a:xfrm>
            <a:off x="465142" y="1215126"/>
            <a:ext cx="33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age population skills achievement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6C91F-6EEE-ED43-43E7-162C2B01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42" y="1861457"/>
            <a:ext cx="5830258" cy="350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C80D19-1861-5210-12CF-E14625018444}"/>
              </a:ext>
            </a:extLst>
          </p:cNvPr>
          <p:cNvSpPr txBox="1"/>
          <p:nvPr/>
        </p:nvSpPr>
        <p:spPr>
          <a:xfrm>
            <a:off x="6553200" y="130573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Skills performance across the workforce is improving </a:t>
            </a:r>
          </a:p>
        </p:txBody>
      </p:sp>
    </p:spTree>
    <p:extLst>
      <p:ext uri="{BB962C8B-B14F-4D97-AF65-F5344CB8AC3E}">
        <p14:creationId xmlns:p14="http://schemas.microsoft.com/office/powerpoint/2010/main" val="207158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93E1-FFA7-53D6-821B-61353E64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407313"/>
            <a:ext cx="6438701" cy="430887"/>
          </a:xfrm>
        </p:spPr>
        <p:txBody>
          <a:bodyPr/>
          <a:lstStyle/>
          <a:p>
            <a:r>
              <a:rPr lang="en-GB" sz="2800" dirty="0"/>
              <a:t>REBOUNDING AFTER COVID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8D63-6EB3-CA21-4E12-2F14DB6E6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8717F-08D8-FFCE-A1EA-596B75501265}"/>
              </a:ext>
            </a:extLst>
          </p:cNvPr>
          <p:cNvSpPr txBox="1"/>
          <p:nvPr/>
        </p:nvSpPr>
        <p:spPr>
          <a:xfrm>
            <a:off x="323949" y="1219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out of work claimant count Sefton v England index (2012=100)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9A92F-16C9-D397-9BE2-258F8134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7" y="2057400"/>
            <a:ext cx="5733468" cy="3174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E3C000-AE78-8E6C-FF8C-AEC75DE6284D}"/>
              </a:ext>
            </a:extLst>
          </p:cNvPr>
          <p:cNvSpPr txBox="1"/>
          <p:nvPr/>
        </p:nvSpPr>
        <p:spPr>
          <a:xfrm>
            <a:off x="6553200" y="1305733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impact of Covid – though a personal / business tragedy for many – has had a lower impact on the workforce in Sefton than in England</a:t>
            </a:r>
          </a:p>
        </p:txBody>
      </p:sp>
    </p:spTree>
    <p:extLst>
      <p:ext uri="{BB962C8B-B14F-4D97-AF65-F5344CB8AC3E}">
        <p14:creationId xmlns:p14="http://schemas.microsoft.com/office/powerpoint/2010/main" val="15403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B7EBA-E650-4893-9D8D-4875C6D55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6CBEC-562C-960D-E33E-5DB81B49210B}"/>
              </a:ext>
            </a:extLst>
          </p:cNvPr>
          <p:cNvSpPr txBox="1"/>
          <p:nvPr/>
        </p:nvSpPr>
        <p:spPr>
          <a:xfrm>
            <a:off x="587829" y="1295400"/>
            <a:ext cx="33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Housing Affordability ratio – Sefton &amp; LCR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EE45947-6890-AEB9-BD99-79C4E344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PEOPLE WANT TO LIVE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FBE218-75A8-2012-9E68-17CC69FD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5" y="2054232"/>
            <a:ext cx="5595759" cy="33559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DE78FD-0A42-AE36-B6DF-4E0D4C5D2E3F}"/>
              </a:ext>
            </a:extLst>
          </p:cNvPr>
          <p:cNvSpPr txBox="1"/>
          <p:nvPr/>
        </p:nvSpPr>
        <p:spPr>
          <a:xfrm>
            <a:off x="6553200" y="1305733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Affordability ratios are a double edged sword – show a high demand for the area but represent a social problem for those trying to get on the housing ladder</a:t>
            </a:r>
          </a:p>
        </p:txBody>
      </p:sp>
    </p:spTree>
    <p:extLst>
      <p:ext uri="{BB962C8B-B14F-4D97-AF65-F5344CB8AC3E}">
        <p14:creationId xmlns:p14="http://schemas.microsoft.com/office/powerpoint/2010/main" val="215142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CB46-01FE-511B-3B33-A849D386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501474"/>
            <a:ext cx="6438701" cy="430887"/>
          </a:xfrm>
        </p:spPr>
        <p:txBody>
          <a:bodyPr/>
          <a:lstStyle/>
          <a:p>
            <a:r>
              <a:rPr lang="en-GB" sz="2800" dirty="0"/>
              <a:t>ACCESSIBLE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0D143-225F-76F5-971E-F67E7A6A5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F15B4-1E77-59C9-E832-B2E16272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7" t="20370" r="35000" b="17407"/>
          <a:stretch/>
        </p:blipFill>
        <p:spPr>
          <a:xfrm>
            <a:off x="609600" y="1127760"/>
            <a:ext cx="4876800" cy="5120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9FDEB6-8158-3DC3-09BE-10D0DE2B775D}"/>
              </a:ext>
            </a:extLst>
          </p:cNvPr>
          <p:cNvSpPr txBox="1"/>
          <p:nvPr/>
        </p:nvSpPr>
        <p:spPr>
          <a:xfrm>
            <a:off x="6019800" y="12192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Compare the 45 minute drive time from our location today with other coastal lifestyle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6965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CB46-01FE-511B-3B33-A849D386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BEST OF BOTH WORLDS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0D143-225F-76F5-971E-F67E7A6A5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1FD86-DBF5-542C-8C5B-62A0FB1F8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34" t="21851" r="24166" b="14445"/>
          <a:stretch/>
        </p:blipFill>
        <p:spPr>
          <a:xfrm>
            <a:off x="283659" y="1828800"/>
            <a:ext cx="2791987" cy="3638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CDFE65-B490-22B7-CF27-126104AED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14101" r="30833" b="6878"/>
          <a:stretch/>
        </p:blipFill>
        <p:spPr>
          <a:xfrm>
            <a:off x="3140436" y="1828800"/>
            <a:ext cx="2591851" cy="3638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2851C8-EEB4-613A-A6FC-2EC22B726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3" t="12963" r="41667" b="14444"/>
          <a:stretch/>
        </p:blipFill>
        <p:spPr>
          <a:xfrm>
            <a:off x="5797077" y="1839686"/>
            <a:ext cx="3118323" cy="36380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3EDD21-86EB-3BCA-A9AE-58157282DB24}"/>
              </a:ext>
            </a:extLst>
          </p:cNvPr>
          <p:cNvSpPr txBox="1"/>
          <p:nvPr/>
        </p:nvSpPr>
        <p:spPr>
          <a:xfrm>
            <a:off x="283659" y="1447800"/>
            <a:ext cx="26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Blackpool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4866D-8815-B115-184E-FD421646BC7D}"/>
              </a:ext>
            </a:extLst>
          </p:cNvPr>
          <p:cNvSpPr txBox="1"/>
          <p:nvPr/>
        </p:nvSpPr>
        <p:spPr>
          <a:xfrm>
            <a:off x="3120346" y="1447800"/>
            <a:ext cx="26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Scarborough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8A2946-1C2E-A936-3497-517546F16ABD}"/>
              </a:ext>
            </a:extLst>
          </p:cNvPr>
          <p:cNvSpPr txBox="1"/>
          <p:nvPr/>
        </p:nvSpPr>
        <p:spPr>
          <a:xfrm>
            <a:off x="5818848" y="1447800"/>
            <a:ext cx="26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Brighton</a:t>
            </a:r>
          </a:p>
        </p:txBody>
      </p:sp>
    </p:spTree>
    <p:extLst>
      <p:ext uri="{BB962C8B-B14F-4D97-AF65-F5344CB8AC3E}">
        <p14:creationId xmlns:p14="http://schemas.microsoft.com/office/powerpoint/2010/main" val="224374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62DB-3F50-6DF9-527C-8EC76775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ABE7-E12B-26D7-B255-C241CA9F8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4AAF4D-3204-E4B5-092C-2BBEF1565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78561"/>
              </p:ext>
            </p:extLst>
          </p:nvPr>
        </p:nvGraphicFramePr>
        <p:xfrm>
          <a:off x="590648" y="1811020"/>
          <a:ext cx="786755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776">
                  <a:extLst>
                    <a:ext uri="{9D8B030D-6E8A-4147-A177-3AD203B41FA5}">
                      <a16:colId xmlns:a16="http://schemas.microsoft.com/office/drawing/2014/main" val="1246449162"/>
                    </a:ext>
                  </a:extLst>
                </a:gridCol>
                <a:gridCol w="3933776">
                  <a:extLst>
                    <a:ext uri="{9D8B030D-6E8A-4147-A177-3AD203B41FA5}">
                      <a16:colId xmlns:a16="http://schemas.microsoft.com/office/drawing/2014/main" val="1880975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Reasons to be optimistic – things to build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Areas of concern – need for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1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7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Economic activity of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Hard to address &amp; very severe deprivation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55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Covid workforce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Falling working age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00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Improving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levels of public sector employment – and income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91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Reconsidering a post-Covid lifestyle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Poor levels of business density across the city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60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Greater opportunity to work remotely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04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Improvements in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582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CE362A-78B0-C8FE-583E-64B244697E69}"/>
              </a:ext>
            </a:extLst>
          </p:cNvPr>
          <p:cNvSpPr txBox="1"/>
          <p:nvPr/>
        </p:nvSpPr>
        <p:spPr>
          <a:xfrm>
            <a:off x="590649" y="1305733"/>
            <a:ext cx="817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a comprehensive list but from today…</a:t>
            </a:r>
          </a:p>
        </p:txBody>
      </p:sp>
    </p:spTree>
    <p:extLst>
      <p:ext uri="{BB962C8B-B14F-4D97-AF65-F5344CB8AC3E}">
        <p14:creationId xmlns:p14="http://schemas.microsoft.com/office/powerpoint/2010/main" val="323061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62DB-3F50-6DF9-527C-8EC76775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BUILDING THE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ABE7-E12B-26D7-B255-C241CA9F8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E362A-78B0-C8FE-583E-64B244697E69}"/>
              </a:ext>
            </a:extLst>
          </p:cNvPr>
          <p:cNvSpPr txBox="1"/>
          <p:nvPr/>
        </p:nvSpPr>
        <p:spPr>
          <a:xfrm>
            <a:off x="590649" y="1305733"/>
            <a:ext cx="8172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Working headings for the strategy – though consultation may result in change…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Employment and opportunities for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Business Growth &amp; Investment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Social inclusion and access for 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Regenerated places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2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B493-2EDC-585C-57D6-873C7E26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18C6F-F1B6-2B64-9780-B61188934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678CB-C4E8-81D3-A393-FFF350211356}"/>
              </a:ext>
            </a:extLst>
          </p:cNvPr>
          <p:cNvSpPr txBox="1"/>
          <p:nvPr/>
        </p:nvSpPr>
        <p:spPr>
          <a:xfrm>
            <a:off x="381000" y="1324213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endParaRPr lang="en-GB" sz="1000" dirty="0"/>
          </a:p>
          <a:p>
            <a:pPr algn="r"/>
            <a:r>
              <a:rPr lang="en-GB" sz="1000" b="1" dirty="0" err="1"/>
              <a:t>Mickledore</a:t>
            </a:r>
            <a:r>
              <a:rPr lang="en-GB" sz="1000" b="1" dirty="0"/>
              <a:t> Ltd.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Nigel Wilcock</a:t>
            </a:r>
          </a:p>
          <a:p>
            <a:pPr algn="r"/>
            <a:r>
              <a:rPr lang="en-GB" sz="1000" dirty="0"/>
              <a:t>Director</a:t>
            </a:r>
          </a:p>
          <a:p>
            <a:pPr algn="r"/>
            <a:r>
              <a:rPr lang="en-GB" sz="1000" dirty="0">
                <a:hlinkClick r:id="rId2"/>
              </a:rPr>
              <a:t>nwilcock@regionaldevelopment.co.uk</a:t>
            </a:r>
            <a:endParaRPr lang="en-GB" sz="1000" dirty="0"/>
          </a:p>
          <a:p>
            <a:pPr algn="r"/>
            <a:r>
              <a:rPr lang="en-GB" sz="1000" dirty="0"/>
              <a:t>01925 837679</a:t>
            </a:r>
          </a:p>
          <a:p>
            <a:pPr algn="r"/>
            <a:r>
              <a:rPr lang="en-GB" sz="1000" dirty="0"/>
              <a:t>07747 085400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Unit 207 </a:t>
            </a:r>
          </a:p>
          <a:p>
            <a:pPr algn="r"/>
            <a:r>
              <a:rPr lang="en-GB" sz="1000" dirty="0"/>
              <a:t>The Base</a:t>
            </a:r>
          </a:p>
          <a:p>
            <a:pPr algn="r"/>
            <a:r>
              <a:rPr lang="en-GB" sz="1000" dirty="0" err="1"/>
              <a:t>Dallam</a:t>
            </a:r>
            <a:r>
              <a:rPr lang="en-GB" sz="1000" dirty="0"/>
              <a:t> Lane</a:t>
            </a:r>
          </a:p>
          <a:p>
            <a:pPr algn="r"/>
            <a:r>
              <a:rPr lang="en-GB" sz="1000" dirty="0"/>
              <a:t>Warrington </a:t>
            </a:r>
          </a:p>
          <a:p>
            <a:pPr algn="r"/>
            <a:r>
              <a:rPr lang="en-GB" sz="1000" dirty="0"/>
              <a:t>WA2 7NG</a:t>
            </a:r>
          </a:p>
        </p:txBody>
      </p:sp>
    </p:spTree>
    <p:extLst>
      <p:ext uri="{BB962C8B-B14F-4D97-AF65-F5344CB8AC3E}">
        <p14:creationId xmlns:p14="http://schemas.microsoft.com/office/powerpoint/2010/main" val="75039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7BC85E-0B4A-E532-B770-C06E44A4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E8A9A-9129-7E96-9BF0-690EFE192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4BB5B-F41A-FAA8-F84E-F21945D4E7ED}"/>
              </a:ext>
            </a:extLst>
          </p:cNvPr>
          <p:cNvSpPr txBox="1"/>
          <p:nvPr/>
        </p:nvSpPr>
        <p:spPr>
          <a:xfrm>
            <a:off x="419299" y="1524000"/>
            <a:ext cx="681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Nigel Wilcock, </a:t>
            </a:r>
            <a:r>
              <a:rPr lang="en-GB" dirty="0" err="1"/>
              <a:t>Mickledore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7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7BC85E-0B4A-E532-B770-C06E44A4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ECONOMIC STRATEGY CONSULTATION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E8A9A-9129-7E96-9BF0-690EFE192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4BB5B-F41A-FAA8-F84E-F21945D4E7ED}"/>
              </a:ext>
            </a:extLst>
          </p:cNvPr>
          <p:cNvSpPr txBox="1"/>
          <p:nvPr/>
        </p:nvSpPr>
        <p:spPr>
          <a:xfrm>
            <a:off x="419299" y="1524000"/>
            <a:ext cx="6819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Strategy refresh post-Covid impacts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Issues and Opportunities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Questionnaire will be sent to you later this month – Please Complete (</a:t>
            </a:r>
            <a:r>
              <a:rPr lang="en-GB"/>
              <a:t>5 mins max)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Today a few key thoughts – many of which will not be a surprise</a:t>
            </a:r>
          </a:p>
        </p:txBody>
      </p:sp>
    </p:spTree>
    <p:extLst>
      <p:ext uri="{BB962C8B-B14F-4D97-AF65-F5344CB8AC3E}">
        <p14:creationId xmlns:p14="http://schemas.microsoft.com/office/powerpoint/2010/main" val="173100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A29E-DD1B-211E-497A-9E73E708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MODERATE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0A28-8A65-C5EB-D31A-2B19A77E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DE8D05A-8F55-1348-3C3B-E5F565D70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3163"/>
              </p:ext>
            </p:extLst>
          </p:nvPr>
        </p:nvGraphicFramePr>
        <p:xfrm>
          <a:off x="408413" y="1981200"/>
          <a:ext cx="830540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387">
                  <a:extLst>
                    <a:ext uri="{9D8B030D-6E8A-4147-A177-3AD203B41FA5}">
                      <a16:colId xmlns:a16="http://schemas.microsoft.com/office/drawing/2014/main" val="3654277656"/>
                    </a:ext>
                  </a:extLst>
                </a:gridCol>
                <a:gridCol w="1025005">
                  <a:extLst>
                    <a:ext uri="{9D8B030D-6E8A-4147-A177-3AD203B41FA5}">
                      <a16:colId xmlns:a16="http://schemas.microsoft.com/office/drawing/2014/main" val="3151134164"/>
                    </a:ext>
                  </a:extLst>
                </a:gridCol>
                <a:gridCol w="1025005">
                  <a:extLst>
                    <a:ext uri="{9D8B030D-6E8A-4147-A177-3AD203B41FA5}">
                      <a16:colId xmlns:a16="http://schemas.microsoft.com/office/drawing/2014/main" val="710630117"/>
                    </a:ext>
                  </a:extLst>
                </a:gridCol>
                <a:gridCol w="1025005">
                  <a:extLst>
                    <a:ext uri="{9D8B030D-6E8A-4147-A177-3AD203B41FA5}">
                      <a16:colId xmlns:a16="http://schemas.microsoft.com/office/drawing/2014/main" val="2466604379"/>
                    </a:ext>
                  </a:extLst>
                </a:gridCol>
              </a:tblGrid>
              <a:tr h="327128">
                <a:tc>
                  <a:txBody>
                    <a:bodyPr/>
                    <a:lstStyle/>
                    <a:p>
                      <a:r>
                        <a:rPr lang="en-GB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Sefton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NW 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National (GB)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11274"/>
                  </a:ext>
                </a:extLst>
              </a:tr>
              <a:tr h="306159">
                <a:tc>
                  <a:txBody>
                    <a:bodyPr/>
                    <a:lstStyle/>
                    <a:p>
                      <a:r>
                        <a:rPr lang="en-GB" sz="1600" dirty="0"/>
                        <a:t>Economically active (Dec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120566"/>
                  </a:ext>
                </a:extLst>
              </a:tr>
              <a:tr h="306159">
                <a:tc>
                  <a:txBody>
                    <a:bodyPr/>
                    <a:lstStyle/>
                    <a:p>
                      <a:r>
                        <a:rPr lang="en-GB" sz="1600" dirty="0"/>
                        <a:t>Percentage households workless (Dec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55279"/>
                  </a:ext>
                </a:extLst>
              </a:tr>
              <a:tr h="306159">
                <a:tc>
                  <a:txBody>
                    <a:bodyPr/>
                    <a:lstStyle/>
                    <a:p>
                      <a:r>
                        <a:rPr lang="en-GB" sz="1600" dirty="0"/>
                        <a:t>Percentage employed as managers or professionals (Dec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327209"/>
                  </a:ext>
                </a:extLst>
              </a:tr>
              <a:tr h="306159">
                <a:tc>
                  <a:txBody>
                    <a:bodyPr/>
                    <a:lstStyle/>
                    <a:p>
                      <a:r>
                        <a:rPr lang="en-GB" sz="1600" dirty="0"/>
                        <a:t>Qualified NVQ4 or above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45802"/>
                  </a:ext>
                </a:extLst>
              </a:tr>
              <a:tr h="306159">
                <a:tc>
                  <a:txBody>
                    <a:bodyPr/>
                    <a:lstStyle/>
                    <a:p>
                      <a:r>
                        <a:rPr lang="en-GB" sz="1600" dirty="0"/>
                        <a:t>Gross weekly pay for residents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£586.7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£613.1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32700"/>
                  </a:ext>
                </a:extLst>
              </a:tr>
              <a:tr h="306159">
                <a:tc>
                  <a:txBody>
                    <a:bodyPr/>
                    <a:lstStyle/>
                    <a:p>
                      <a:r>
                        <a:rPr lang="en-GB" sz="1600" dirty="0"/>
                        <a:t>Claimant count (out of work benefits) working age population (2022)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4039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2B3731-3779-3545-1D9E-C8EC328D30E1}"/>
              </a:ext>
            </a:extLst>
          </p:cNvPr>
          <p:cNvSpPr txBox="1"/>
          <p:nvPr/>
        </p:nvSpPr>
        <p:spPr>
          <a:xfrm>
            <a:off x="430185" y="1177012"/>
            <a:ext cx="830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Authority level data, Sefton does not deviate too far from the North West Average in economic measures</a:t>
            </a:r>
          </a:p>
        </p:txBody>
      </p:sp>
    </p:spTree>
    <p:extLst>
      <p:ext uri="{BB962C8B-B14F-4D97-AF65-F5344CB8AC3E}">
        <p14:creationId xmlns:p14="http://schemas.microsoft.com/office/powerpoint/2010/main" val="325876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A29E-DD1B-211E-497A-9E73E708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INCOME DISPARITY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0A28-8A65-C5EB-D31A-2B19A77E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9237721-B5C2-F243-E518-27CB36C85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7004" r="40833" b="11112"/>
          <a:stretch/>
        </p:blipFill>
        <p:spPr>
          <a:xfrm>
            <a:off x="4343400" y="1575181"/>
            <a:ext cx="3352800" cy="464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8C38A-0CE0-E0E6-94AB-E2ED1F8B8524}"/>
              </a:ext>
            </a:extLst>
          </p:cNvPr>
          <p:cNvSpPr txBox="1"/>
          <p:nvPr/>
        </p:nvSpPr>
        <p:spPr>
          <a:xfrm>
            <a:off x="609600" y="150095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averages have a tendency to smooth over issues – income distribution across the Borough is extremely uneven</a:t>
            </a:r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D5D0A-DA7B-3214-9D2D-19E389B27C09}"/>
              </a:ext>
            </a:extLst>
          </p:cNvPr>
          <p:cNvSpPr/>
          <p:nvPr/>
        </p:nvSpPr>
        <p:spPr>
          <a:xfrm>
            <a:off x="6781800" y="2514600"/>
            <a:ext cx="13716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Key</a:t>
            </a:r>
          </a:p>
          <a:p>
            <a:r>
              <a:rPr lang="en-GB" sz="1000" dirty="0">
                <a:solidFill>
                  <a:schemeClr val="tx1"/>
                </a:solidFill>
              </a:rPr>
              <a:t>Boundaries show Lower Level Super Output Areas (LSOAs)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chemeClr val="tx1"/>
                </a:solidFill>
              </a:rPr>
              <a:t>Red = most deprived 10% in England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chemeClr val="tx1"/>
                </a:solidFill>
              </a:rPr>
              <a:t>Blue = least deprived 10% in England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9EE692-CC6F-DBCC-BBFE-29762B74DDB8}"/>
              </a:ext>
            </a:extLst>
          </p:cNvPr>
          <p:cNvSpPr/>
          <p:nvPr/>
        </p:nvSpPr>
        <p:spPr>
          <a:xfrm>
            <a:off x="4267200" y="1765459"/>
            <a:ext cx="4114800" cy="422998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B33A2-E13F-4001-60BE-D9A5178DF8B0}"/>
              </a:ext>
            </a:extLst>
          </p:cNvPr>
          <p:cNvSpPr txBox="1"/>
          <p:nvPr/>
        </p:nvSpPr>
        <p:spPr>
          <a:xfrm>
            <a:off x="4419600" y="1829467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All areas have similar population. Size of this area reflects low population density NOT a higher proportion of deprivation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6560A4-869C-4ACA-73F7-16F60048EE4D}"/>
              </a:ext>
            </a:extLst>
          </p:cNvPr>
          <p:cNvCxnSpPr/>
          <p:nvPr/>
        </p:nvCxnSpPr>
        <p:spPr>
          <a:xfrm>
            <a:off x="5257800" y="19812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57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3998-6BFF-7646-B861-B54A8179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US" sz="2800" dirty="0"/>
              <a:t>DISPARITIES WITHIN SEFTON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DFE05-ADC3-4122-B363-679731CF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5C62BC-F189-4797-9F2C-120343B886BD}"/>
              </a:ext>
            </a:extLst>
          </p:cNvPr>
          <p:cNvGrpSpPr/>
          <p:nvPr/>
        </p:nvGrpSpPr>
        <p:grpSpPr>
          <a:xfrm>
            <a:off x="419299" y="2875001"/>
            <a:ext cx="5752901" cy="3297199"/>
            <a:chOff x="2286000" y="2057400"/>
            <a:chExt cx="4572000" cy="27432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05453D26-11BA-D158-35ED-DB104893A4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8630091"/>
                </p:ext>
              </p:extLst>
            </p:nvPr>
          </p:nvGraphicFramePr>
          <p:xfrm>
            <a:off x="2286000" y="2057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712EA9-2A60-1918-DE30-70E6381FE360}"/>
                </a:ext>
              </a:extLst>
            </p:cNvPr>
            <p:cNvCxnSpPr/>
            <p:nvPr/>
          </p:nvCxnSpPr>
          <p:spPr>
            <a:xfrm>
              <a:off x="2819400" y="3478324"/>
              <a:ext cx="3886200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24868FE-0B4C-D813-41B1-DDA1157386FA}"/>
              </a:ext>
            </a:extLst>
          </p:cNvPr>
          <p:cNvSpPr txBox="1"/>
          <p:nvPr/>
        </p:nvSpPr>
        <p:spPr>
          <a:xfrm>
            <a:off x="430185" y="1566445"/>
            <a:ext cx="4152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social and economic narrative of Sefton has to reflect a more granular approach to secure the attention of policy makers</a:t>
            </a:r>
          </a:p>
        </p:txBody>
      </p:sp>
    </p:spTree>
    <p:extLst>
      <p:ext uri="{BB962C8B-B14F-4D97-AF65-F5344CB8AC3E}">
        <p14:creationId xmlns:p14="http://schemas.microsoft.com/office/powerpoint/2010/main" val="305426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3998-6BFF-7646-B861-B54A8179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US" sz="2800" dirty="0"/>
              <a:t>IMPORTANCE OF PUBLIC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DFE05-ADC3-4122-B363-679731CF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2ADDCB58-7D51-751C-2FD5-5AECD2B7F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45872"/>
              </p:ext>
            </p:extLst>
          </p:nvPr>
        </p:nvGraphicFramePr>
        <p:xfrm>
          <a:off x="304800" y="1308648"/>
          <a:ext cx="6096000" cy="51683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993041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72956255"/>
                    </a:ext>
                  </a:extLst>
                </a:gridCol>
              </a:tblGrid>
              <a:tr h="205188">
                <a:tc>
                  <a:txBody>
                    <a:bodyPr/>
                    <a:lstStyle/>
                    <a:p>
                      <a:r>
                        <a:rPr lang="en-GB" sz="1000" dirty="0"/>
                        <a:t>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Percentage of employment public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79426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Ford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2533587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Derby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2072949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Sudell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23149717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Kew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9937917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 Oswald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9793376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Linacre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879357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Manor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7640865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Sefton Average</a:t>
                      </a: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24.6</a:t>
                      </a: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34513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Ainsdale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2123186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Birkdale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9926514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Harington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8388478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Litherland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15169803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Meols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3665627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2015398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Church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6051521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England Average</a:t>
                      </a:r>
                    </a:p>
                  </a:txBody>
                  <a:tcPr marL="6350" marR="6350" marT="635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16.8</a:t>
                      </a:r>
                    </a:p>
                  </a:txBody>
                  <a:tcPr marL="6350" marR="6350" marT="635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3189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Blundellsands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25090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Netherton and </a:t>
                      </a:r>
                      <a:r>
                        <a:rPr lang="en-GB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Orrell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7680950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Cambridge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6754841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Victoria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45170044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Duke's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6675764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Molyneux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75418301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Ravenmeols</a:t>
                      </a:r>
                      <a:endParaRPr lang="en-GB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0482991"/>
                  </a:ext>
                </a:extLst>
              </a:tr>
              <a:tr h="20518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en-GB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Norwood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380348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24868FE-0B4C-D813-41B1-DDA1157386FA}"/>
              </a:ext>
            </a:extLst>
          </p:cNvPr>
          <p:cNvSpPr txBox="1"/>
          <p:nvPr/>
        </p:nvSpPr>
        <p:spPr>
          <a:xfrm>
            <a:off x="6629400" y="1308648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8 Sefton Wards record public sector employment below the average for England – and in Ford ward (Bootle) 61.9% of employees is provided by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152126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A29E-DD1B-211E-497A-9E73E708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81000"/>
            <a:ext cx="6438701" cy="430887"/>
          </a:xfrm>
        </p:spPr>
        <p:txBody>
          <a:bodyPr/>
          <a:lstStyle/>
          <a:p>
            <a:r>
              <a:rPr lang="en-GB" sz="2800" dirty="0"/>
              <a:t>LOWER LEVELS OF BUSINESS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0A28-8A65-C5EB-D31A-2B19A77E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44FBD-A13E-1345-F96E-460B5F25C0CD}"/>
              </a:ext>
            </a:extLst>
          </p:cNvPr>
          <p:cNvSpPr txBox="1"/>
          <p:nvPr/>
        </p:nvSpPr>
        <p:spPr>
          <a:xfrm>
            <a:off x="603750" y="1219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Business Density (business units / 1,000 working age residents) – rank out of 374 Local Authorities)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DAA96-9397-A904-F5C1-575E9929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3" y="2209800"/>
            <a:ext cx="5343674" cy="3810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FDEB7-9203-5A12-2279-D283436E831E}"/>
              </a:ext>
            </a:extLst>
          </p:cNvPr>
          <p:cNvSpPr txBox="1"/>
          <p:nvPr/>
        </p:nvSpPr>
        <p:spPr>
          <a:xfrm>
            <a:off x="6248400" y="1125487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Meanwhile business density is low – but this is a City Region wide issue</a:t>
            </a:r>
          </a:p>
        </p:txBody>
      </p:sp>
    </p:spTree>
    <p:extLst>
      <p:ext uri="{BB962C8B-B14F-4D97-AF65-F5344CB8AC3E}">
        <p14:creationId xmlns:p14="http://schemas.microsoft.com/office/powerpoint/2010/main" val="284241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0A28-8A65-C5EB-D31A-2B19A77E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C89686-FDBE-4F7E-BDDE-E4592F85AE1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F4B665-CF40-4E07-8900-5F83C68E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0" y="1600200"/>
            <a:ext cx="5511570" cy="4419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028B2D-53F6-F8D7-646A-5FCEAC45437A}"/>
              </a:ext>
            </a:extLst>
          </p:cNvPr>
          <p:cNvSpPr txBox="1"/>
          <p:nvPr/>
        </p:nvSpPr>
        <p:spPr>
          <a:xfrm>
            <a:off x="408413" y="1143000"/>
            <a:ext cx="472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Net commuting flows Sefton (&gt;100)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968B9B-7DC2-89D4-38FF-22CC5AA0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9" y="357426"/>
            <a:ext cx="7810301" cy="861774"/>
          </a:xfrm>
        </p:spPr>
        <p:txBody>
          <a:bodyPr/>
          <a:lstStyle/>
          <a:p>
            <a:r>
              <a:rPr lang="en-GB" sz="2800" dirty="0"/>
              <a:t>RESIDENTS LEAVE THE BOROUGH TO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AD342-22D0-8B47-D84B-5C184772F7A9}"/>
              </a:ext>
            </a:extLst>
          </p:cNvPr>
          <p:cNvSpPr txBox="1"/>
          <p:nvPr/>
        </p:nvSpPr>
        <p:spPr>
          <a:xfrm>
            <a:off x="6248400" y="1258649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 to half of working residents undertake their job outside the Borough</a:t>
            </a:r>
          </a:p>
        </p:txBody>
      </p:sp>
    </p:spTree>
    <p:extLst>
      <p:ext uri="{BB962C8B-B14F-4D97-AF65-F5344CB8AC3E}">
        <p14:creationId xmlns:p14="http://schemas.microsoft.com/office/powerpoint/2010/main" val="348841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ckledore">
      <a:dk1>
        <a:srgbClr val="2B2E2E"/>
      </a:dk1>
      <a:lt1>
        <a:srgbClr val="FFFFFF"/>
      </a:lt1>
      <a:dk2>
        <a:srgbClr val="93BC5F"/>
      </a:dk2>
      <a:lt2>
        <a:srgbClr val="EEECE1"/>
      </a:lt2>
      <a:accent1>
        <a:srgbClr val="9C7DA3"/>
      </a:accent1>
      <a:accent2>
        <a:srgbClr val="388BA6"/>
      </a:accent2>
      <a:accent3>
        <a:srgbClr val="93BC5F"/>
      </a:accent3>
      <a:accent4>
        <a:srgbClr val="96CCDE"/>
      </a:accent4>
      <a:accent5>
        <a:srgbClr val="4BACC6"/>
      </a:accent5>
      <a:accent6>
        <a:srgbClr val="F3A759"/>
      </a:accent6>
      <a:hlink>
        <a:srgbClr val="0000FF"/>
      </a:hlink>
      <a:folHlink>
        <a:srgbClr val="800080"/>
      </a:folHlink>
    </a:clrScheme>
    <a:fontScheme name="Tes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F82676320954CACE82D2BFC5503EF" ma:contentTypeVersion="17" ma:contentTypeDescription="Create a new document." ma:contentTypeScope="" ma:versionID="c1ab41b1cdba95a9ac6872e2729c2dd6">
  <xsd:schema xmlns:xsd="http://www.w3.org/2001/XMLSchema" xmlns:xs="http://www.w3.org/2001/XMLSchema" xmlns:p="http://schemas.microsoft.com/office/2006/metadata/properties" xmlns:ns2="de416d6e-36a2-4a24-a75a-70c6925aa75b" xmlns:ns3="f9007de1-e208-4118-a2f5-08eb1ba905e1" targetNamespace="http://schemas.microsoft.com/office/2006/metadata/properties" ma:root="true" ma:fieldsID="9f854437ed8e0501f826d0ac8ed3606b" ns2:_="" ns3:_="">
    <xsd:import namespace="de416d6e-36a2-4a24-a75a-70c6925aa75b"/>
    <xsd:import namespace="f9007de1-e208-4118-a2f5-08eb1ba90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16d6e-36a2-4a24-a75a-70c6925aa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0d11ac-c5b9-425e-bc58-d533855d77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07de1-e208-4118-a2f5-08eb1ba90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8da4ff2-01a1-4710-8a9e-b044445736d5}" ma:internalName="TaxCatchAll" ma:showField="CatchAllData" ma:web="f9007de1-e208-4118-a2f5-08eb1ba90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416d6e-36a2-4a24-a75a-70c6925aa75b">
      <Terms xmlns="http://schemas.microsoft.com/office/infopath/2007/PartnerControls"/>
    </lcf76f155ced4ddcb4097134ff3c332f>
    <TaxCatchAll xmlns="f9007de1-e208-4118-a2f5-08eb1ba905e1" xsi:nil="true"/>
    <Date xmlns="de416d6e-36a2-4a24-a75a-70c6925aa75b" xsi:nil="true"/>
  </documentManagement>
</p:properties>
</file>

<file path=customXml/itemProps1.xml><?xml version="1.0" encoding="utf-8"?>
<ds:datastoreItem xmlns:ds="http://schemas.openxmlformats.org/officeDocument/2006/customXml" ds:itemID="{EB14C320-2E8D-4D12-B860-A73FD95706CB}"/>
</file>

<file path=customXml/itemProps2.xml><?xml version="1.0" encoding="utf-8"?>
<ds:datastoreItem xmlns:ds="http://schemas.openxmlformats.org/officeDocument/2006/customXml" ds:itemID="{D353A339-4352-47C4-A183-C31B4D8C4CF9}"/>
</file>

<file path=customXml/itemProps3.xml><?xml version="1.0" encoding="utf-8"?>
<ds:datastoreItem xmlns:ds="http://schemas.openxmlformats.org/officeDocument/2006/customXml" ds:itemID="{3787E15D-B391-4953-B612-15A7F7DB44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</TotalTime>
  <Words>769</Words>
  <Application>Microsoft Office PowerPoint</Application>
  <PresentationFormat>On-screen Show (4:3)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Century Gothic Pro</vt:lpstr>
      <vt:lpstr>Wingdings</vt:lpstr>
      <vt:lpstr>Office Theme</vt:lpstr>
      <vt:lpstr>PRESENTATION:</vt:lpstr>
      <vt:lpstr>INTRODUCTION</vt:lpstr>
      <vt:lpstr>ECONOMIC STRATEGY CONSULTATION</vt:lpstr>
      <vt:lpstr>MODERATE PERFORMANCE</vt:lpstr>
      <vt:lpstr>INCOME DISPARITY</vt:lpstr>
      <vt:lpstr>DISPARITIES WITHIN SEFTON</vt:lpstr>
      <vt:lpstr>IMPORTANCE OF PUBLIC SECTOR</vt:lpstr>
      <vt:lpstr>LOWER LEVELS OF BUSINESS ACTIVITY</vt:lpstr>
      <vt:lpstr>RESIDENTS LEAVE THE BOROUGH TO WORK</vt:lpstr>
      <vt:lpstr>IS COVID A RESET MOMENT?</vt:lpstr>
      <vt:lpstr>SEFTON NEEDS ITS RESIDENTS</vt:lpstr>
      <vt:lpstr>INCREASING SKILL LEVELS</vt:lpstr>
      <vt:lpstr>REBOUNDING AFTER COVID</vt:lpstr>
      <vt:lpstr>PEOPLE WANT TO LIVE HERE</vt:lpstr>
      <vt:lpstr>ACCESSIBLE QUALITY</vt:lpstr>
      <vt:lpstr>BEST OF BOTH WORLDS</vt:lpstr>
      <vt:lpstr>CONCLUSIONS</vt:lpstr>
      <vt:lpstr>BUILDING THE STRATEGY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REPORT:</dc:title>
  <dc:creator>Nigel</dc:creator>
  <cp:lastModifiedBy>Sharon Johnston</cp:lastModifiedBy>
  <cp:revision>46</cp:revision>
  <dcterms:created xsi:type="dcterms:W3CDTF">2021-02-09T10:26:32Z</dcterms:created>
  <dcterms:modified xsi:type="dcterms:W3CDTF">2022-07-12T09:01:50Z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2021-02-05T00:00:00Z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2021-02-09T00:00:00Z</vt:filetime>
  </property>
  <property fmtid="{D5CDD505-2E9C-101B-9397-08002B2CF9AE}" pid="5" name="ContentTypeId">
    <vt:lpwstr>0x010100DD8F82676320954CACE82D2BFC5503EF</vt:lpwstr>
  </property>
  <property fmtid="{D5CDD505-2E9C-101B-9397-08002B2CF9AE}" pid="6" name="MediaServiceImageTags">
    <vt:lpwstr/>
  </property>
</Properties>
</file>