
<file path=[Content_Types].xml><?xml version="1.0" encoding="utf-8"?>
<Types xmlns="http://schemas.openxmlformats.org/package/2006/content-types">
  <Default Extension="png" ContentType="image/png"/>
  <Default Extension="bmp" ContentType="image/bmp"/>
  <Default Extension="pdf" ContentType="application/pdf"/>
  <Default Extension="rels" ContentType="application/vnd.openxmlformats-package.relationships+xml"/>
  <Default Extension="jpeg" ContentType="image/jpg"/>
  <Default Extension="mov" ContentType="application/movie"/>
  <Default Extension="xml" ContentType="application/xml"/>
  <Default Extension="gif" ContentType="image/gif"/>
  <Default Extension="tif" ContentType="image/tif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media/image1.jpeg" ContentType="image/jpeg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customXml" Target="../customXml/item2.xml"/><Relationship Id="rId3" Type="http://schemas.openxmlformats.org/officeDocument/2006/relationships/commentAuthors" Target="commentAuthors.xml"/><Relationship Id="rId7" Type="http://schemas.openxmlformats.org/officeDocument/2006/relationships/notesMaster" Target="notesMasters/notesMaster1.xml"/><Relationship Id="rId12" Type="http://schemas.openxmlformats.org/officeDocument/2006/relationships/slide" Target="slides/slide5.xml"/><Relationship Id="rId17" Type="http://schemas.openxmlformats.org/officeDocument/2006/relationships/customXml" Target="../customXml/item1.xml"/><Relationship Id="rId2" Type="http://schemas.openxmlformats.org/officeDocument/2006/relationships/viewProps" Target="viewProps.xml"/><Relationship Id="rId16" Type="http://schemas.openxmlformats.org/officeDocument/2006/relationships/slide" Target="slides/slide9.xml"/><Relationship Id="rId1" Type="http://schemas.openxmlformats.org/officeDocument/2006/relationships/presProps" Target="presProps.xml"/><Relationship Id="rId6" Type="http://schemas.openxmlformats.org/officeDocument/2006/relationships/theme" Target="theme/theme1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wl of salad with fried rice, boiled eggs and chopstick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Bowl with salmon cakes, salad and houmo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Bowl of pappardelle pasta with parsley butter, roasted hazelnuts and shaved parmesan chees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wl of salad with fried rice, boiled eggs and chopstick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 and houmo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wl of pappardelle pasta with parsley butter, roasted hazelnuts and shaved parmesan cheese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C0C0C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tangle"/>
          <p:cNvSpPr/>
          <p:nvPr/>
        </p:nvSpPr>
        <p:spPr>
          <a:xfrm>
            <a:off x="-36478" y="10563833"/>
            <a:ext cx="24456955" cy="3184178"/>
          </a:xfrm>
          <a:prstGeom prst="rect">
            <a:avLst/>
          </a:prstGeom>
          <a:solidFill>
            <a:srgbClr val="FCB41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2438337"/>
          </a:p>
        </p:txBody>
      </p:sp>
      <p:sp>
        <p:nvSpPr>
          <p:cNvPr id="152" name="Associate Dean and Director of SME Productivity and Innovation Centre…"/>
          <p:cNvSpPr txBox="1"/>
          <p:nvPr>
            <p:ph type="body" sz="quarter" idx="4294967295"/>
          </p:nvPr>
        </p:nvSpPr>
        <p:spPr>
          <a:xfrm>
            <a:off x="1477963" y="12420410"/>
            <a:ext cx="5179123" cy="633537"/>
          </a:xfrm>
          <a:prstGeom prst="rect">
            <a:avLst/>
          </a:prstGeom>
        </p:spPr>
        <p:txBody>
          <a:bodyPr lIns="45718" tIns="45718" rIns="45718" bIns="45718"/>
          <a:lstStyle/>
          <a:p>
            <a:pPr marL="0" indent="0" defTabSz="330200">
              <a:lnSpc>
                <a:spcPct val="100000"/>
              </a:lnSpc>
              <a:spcBef>
                <a:spcPts val="0"/>
              </a:spcBef>
              <a:buSzTx/>
              <a:buNone/>
              <a:defRPr sz="1240">
                <a:solidFill>
                  <a:srgbClr val="FFFFFF"/>
                </a:solidFill>
              </a:defRPr>
            </a:pPr>
            <a:r>
              <a:t>Associate Dean and Director of SME Productivity and Innovation Centre</a:t>
            </a:r>
          </a:p>
          <a:p>
            <a:pPr marL="0" indent="0" defTabSz="330200">
              <a:lnSpc>
                <a:spcPct val="100000"/>
              </a:lnSpc>
              <a:spcBef>
                <a:spcPts val="0"/>
              </a:spcBef>
              <a:buSzTx/>
              <a:buNone/>
              <a:defRPr b="1" sz="1240">
                <a:solidFill>
                  <a:srgbClr val="FFFFFF"/>
                </a:solidFill>
              </a:defRPr>
            </a:pPr>
            <a:r>
              <a:t>Faculty of Arts and Sciences</a:t>
            </a:r>
          </a:p>
        </p:txBody>
      </p:sp>
      <p:sp>
        <p:nvSpPr>
          <p:cNvPr id="153" name="Professor Simon Bolton"/>
          <p:cNvSpPr txBox="1"/>
          <p:nvPr>
            <p:ph type="title" idx="4294967295"/>
          </p:nvPr>
        </p:nvSpPr>
        <p:spPr>
          <a:xfrm>
            <a:off x="1477962" y="11721898"/>
            <a:ext cx="5179124" cy="847196"/>
          </a:xfrm>
          <a:prstGeom prst="rect">
            <a:avLst/>
          </a:prstGeom>
        </p:spPr>
        <p:txBody>
          <a:bodyPr/>
          <a:lstStyle>
            <a:lvl1pPr defTabSz="2048204">
              <a:defRPr spc="-104" sz="3700">
                <a:solidFill>
                  <a:srgbClr val="FFFFFF"/>
                </a:solidFill>
              </a:defRPr>
            </a:lvl1pPr>
          </a:lstStyle>
          <a:p>
            <a:pPr/>
            <a:r>
              <a:t>Professor Simon Bolton</a:t>
            </a:r>
          </a:p>
        </p:txBody>
      </p:sp>
      <p:pic>
        <p:nvPicPr>
          <p:cNvPr id="154" name="Screenshot 2022-06-20 at 08.37.39.png" descr="Screenshot 2022-06-20 at 08.37.39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749602" y="11534833"/>
            <a:ext cx="6128542" cy="1706178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Driving Growth through Customer Segmentation"/>
          <p:cNvSpPr txBox="1"/>
          <p:nvPr/>
        </p:nvSpPr>
        <p:spPr>
          <a:xfrm>
            <a:off x="1473916" y="2399649"/>
            <a:ext cx="17422964" cy="5847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 sz="12400"/>
            </a:lvl1pPr>
          </a:lstStyle>
          <a:p>
            <a:pPr/>
            <a:r>
              <a:t>Driving Growth through Customer Segmentation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CB41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"/>
          <p:cNvSpPr/>
          <p:nvPr/>
        </p:nvSpPr>
        <p:spPr>
          <a:xfrm>
            <a:off x="-36478" y="10563833"/>
            <a:ext cx="24456955" cy="3184178"/>
          </a:xfrm>
          <a:prstGeom prst="rect">
            <a:avLst/>
          </a:prstGeom>
          <a:solidFill>
            <a:srgbClr val="D6D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2438337"/>
          </a:p>
        </p:txBody>
      </p:sp>
      <p:sp>
        <p:nvSpPr>
          <p:cNvPr id="158" name="Driving Growth through…"/>
          <p:cNvSpPr txBox="1"/>
          <p:nvPr>
            <p:ph type="title" idx="4294967295"/>
          </p:nvPr>
        </p:nvSpPr>
        <p:spPr>
          <a:xfrm>
            <a:off x="965303" y="11489897"/>
            <a:ext cx="7470408" cy="1332050"/>
          </a:xfrm>
          <a:prstGeom prst="rect">
            <a:avLst/>
          </a:prstGeom>
        </p:spPr>
        <p:txBody>
          <a:bodyPr/>
          <a:lstStyle/>
          <a:p>
            <a:pPr defTabSz="2048204">
              <a:defRPr spc="-112" sz="4000"/>
            </a:pPr>
            <a:r>
              <a:t>Driving Growth through </a:t>
            </a:r>
          </a:p>
          <a:p>
            <a:pPr defTabSz="2048204">
              <a:defRPr spc="-112" sz="4000"/>
            </a:pPr>
            <a:r>
              <a:t>Customer Segmentation</a:t>
            </a:r>
          </a:p>
        </p:txBody>
      </p:sp>
      <p:pic>
        <p:nvPicPr>
          <p:cNvPr id="159" name="Screenshot 2022-06-20 at 08.37.39.png" descr="Screenshot 2022-06-20 at 08.37.39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52319" y="11302834"/>
            <a:ext cx="6128542" cy="1706177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Maximising the value of data to sense and seize opportunities and to to reconfigure resources to drive consistent growth"/>
          <p:cNvSpPr txBox="1"/>
          <p:nvPr/>
        </p:nvSpPr>
        <p:spPr>
          <a:xfrm>
            <a:off x="932797" y="1512760"/>
            <a:ext cx="11562364" cy="630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110000"/>
              </a:lnSpc>
              <a:defRPr b="1" sz="7500">
                <a:solidFill>
                  <a:srgbClr val="000000"/>
                </a:solidFill>
              </a:defRPr>
            </a:lvl1pPr>
          </a:lstStyle>
          <a:p>
            <a:pPr/>
            <a:r>
              <a:t>Maximising the value of data to sense and seize opportunities and to to reconfigure resources to drive consistent growth</a:t>
            </a:r>
          </a:p>
        </p:txBody>
      </p:sp>
      <p:sp>
        <p:nvSpPr>
          <p:cNvPr id="161" name="ineffective use of internal sales data…"/>
          <p:cNvSpPr txBox="1"/>
          <p:nvPr/>
        </p:nvSpPr>
        <p:spPr>
          <a:xfrm>
            <a:off x="14518816" y="7810079"/>
            <a:ext cx="8894824" cy="1947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r">
              <a:lnSpc>
                <a:spcPct val="180000"/>
              </a:lnSpc>
              <a:defRPr sz="2600">
                <a:solidFill>
                  <a:srgbClr val="FFFFFF"/>
                </a:solidFill>
              </a:defRPr>
            </a:pPr>
            <a:r>
              <a:t>ineffective use of internal sales data</a:t>
            </a:r>
          </a:p>
          <a:p>
            <a:pPr algn="r">
              <a:lnSpc>
                <a:spcPct val="180000"/>
              </a:lnSpc>
              <a:defRPr sz="2600">
                <a:solidFill>
                  <a:srgbClr val="FFFFFF"/>
                </a:solidFill>
              </a:defRPr>
            </a:pPr>
            <a:r>
              <a:t>effective use of internal sales data </a:t>
            </a:r>
          </a:p>
          <a:p>
            <a:pPr algn="r">
              <a:lnSpc>
                <a:spcPct val="180000"/>
              </a:lnSpc>
              <a:defRPr sz="2600">
                <a:solidFill>
                  <a:srgbClr val="FFFFFF"/>
                </a:solidFill>
              </a:defRPr>
            </a:pPr>
            <a:r>
              <a:t>impact of targeted customer segmented business models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75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CB41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Rectangle"/>
          <p:cNvSpPr/>
          <p:nvPr/>
        </p:nvSpPr>
        <p:spPr>
          <a:xfrm>
            <a:off x="-36478" y="10563833"/>
            <a:ext cx="24456955" cy="3184178"/>
          </a:xfrm>
          <a:prstGeom prst="rect">
            <a:avLst/>
          </a:prstGeom>
          <a:solidFill>
            <a:srgbClr val="D6D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2438337"/>
          </a:p>
        </p:txBody>
      </p:sp>
      <p:sp>
        <p:nvSpPr>
          <p:cNvPr id="164" name="Driving Growth through Customer Segmentation"/>
          <p:cNvSpPr txBox="1"/>
          <p:nvPr>
            <p:ph type="body" sz="quarter" idx="4294967295"/>
          </p:nvPr>
        </p:nvSpPr>
        <p:spPr>
          <a:xfrm>
            <a:off x="965304" y="12246900"/>
            <a:ext cx="8460277" cy="633537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1pPr>
          </a:lstStyle>
          <a:p>
            <a:pPr/>
            <a:r>
              <a:t>Driving Growth through Customer Segmentation</a:t>
            </a:r>
          </a:p>
        </p:txBody>
      </p:sp>
      <p:sp>
        <p:nvSpPr>
          <p:cNvPr id="165" name="Ineffective Use of Internal Sales Data"/>
          <p:cNvSpPr txBox="1"/>
          <p:nvPr>
            <p:ph type="title" idx="4294967295"/>
          </p:nvPr>
        </p:nvSpPr>
        <p:spPr>
          <a:xfrm>
            <a:off x="965303" y="11489897"/>
            <a:ext cx="12741628" cy="847197"/>
          </a:xfrm>
          <a:prstGeom prst="rect">
            <a:avLst/>
          </a:prstGeom>
        </p:spPr>
        <p:txBody>
          <a:bodyPr/>
          <a:lstStyle>
            <a:lvl1pPr defTabSz="2048204">
              <a:defRPr spc="-126" sz="4500"/>
            </a:lvl1pPr>
          </a:lstStyle>
          <a:p>
            <a:pPr/>
            <a:r>
              <a:t>Ineffective Use of Internal Sales Data</a:t>
            </a:r>
          </a:p>
        </p:txBody>
      </p:sp>
      <p:pic>
        <p:nvPicPr>
          <p:cNvPr id="166" name="Screenshot 2022-06-20 at 08.37.39.png" descr="Screenshot 2022-06-20 at 08.37.39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398545" y="11302834"/>
            <a:ext cx="6128542" cy="1706177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Inconsistent identification of value within the business"/>
          <p:cNvSpPr txBox="1"/>
          <p:nvPr/>
        </p:nvSpPr>
        <p:spPr>
          <a:xfrm>
            <a:off x="17571160" y="1382670"/>
            <a:ext cx="4726531" cy="929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Inconsistent identification of value within the business</a:t>
            </a:r>
          </a:p>
        </p:txBody>
      </p:sp>
      <p:grpSp>
        <p:nvGrpSpPr>
          <p:cNvPr id="184" name="Group"/>
          <p:cNvGrpSpPr/>
          <p:nvPr/>
        </p:nvGrpSpPr>
        <p:grpSpPr>
          <a:xfrm>
            <a:off x="16230855" y="3220306"/>
            <a:ext cx="6132073" cy="5950342"/>
            <a:chOff x="0" y="0"/>
            <a:chExt cx="6132072" cy="5950341"/>
          </a:xfrm>
        </p:grpSpPr>
        <p:grpSp>
          <p:nvGrpSpPr>
            <p:cNvPr id="175" name="Group"/>
            <p:cNvGrpSpPr/>
            <p:nvPr/>
          </p:nvGrpSpPr>
          <p:grpSpPr>
            <a:xfrm>
              <a:off x="1387767" y="62052"/>
              <a:ext cx="4726531" cy="4711090"/>
              <a:chOff x="0" y="0"/>
              <a:chExt cx="4726530" cy="4711088"/>
            </a:xfrm>
          </p:grpSpPr>
          <p:sp>
            <p:nvSpPr>
              <p:cNvPr id="168" name="Square"/>
              <p:cNvSpPr/>
              <p:nvPr/>
            </p:nvSpPr>
            <p:spPr>
              <a:xfrm>
                <a:off x="0" y="0"/>
                <a:ext cx="2307350" cy="230735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825500">
                  <a:defRPr sz="32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169" name="Square"/>
              <p:cNvSpPr/>
              <p:nvPr/>
            </p:nvSpPr>
            <p:spPr>
              <a:xfrm>
                <a:off x="2414032" y="0"/>
                <a:ext cx="2307350" cy="230735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825500">
                  <a:defRPr sz="32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170" name="Square"/>
              <p:cNvSpPr/>
              <p:nvPr/>
            </p:nvSpPr>
            <p:spPr>
              <a:xfrm>
                <a:off x="5146" y="2403738"/>
                <a:ext cx="2307351" cy="230735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825500">
                  <a:defRPr sz="32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171" name="Square"/>
              <p:cNvSpPr/>
              <p:nvPr/>
            </p:nvSpPr>
            <p:spPr>
              <a:xfrm>
                <a:off x="2419181" y="2403738"/>
                <a:ext cx="2307350" cy="230735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825500">
                  <a:defRPr sz="32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172" name="+"/>
              <p:cNvSpPr txBox="1"/>
              <p:nvPr/>
            </p:nvSpPr>
            <p:spPr>
              <a:xfrm>
                <a:off x="74652" y="103567"/>
                <a:ext cx="616728" cy="6335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b="1" sz="3300">
                    <a:solidFill>
                      <a:srgbClr val="FCB413"/>
                    </a:solidFill>
                  </a:defRPr>
                </a:lvl1pPr>
              </a:lstStyle>
              <a:p>
                <a:pPr/>
                <a:r>
                  <a:t>+</a:t>
                </a:r>
              </a:p>
            </p:txBody>
          </p:sp>
          <p:sp>
            <p:nvSpPr>
              <p:cNvPr id="173" name="+"/>
              <p:cNvSpPr txBox="1"/>
              <p:nvPr/>
            </p:nvSpPr>
            <p:spPr>
              <a:xfrm>
                <a:off x="4038891" y="4008816"/>
                <a:ext cx="616728" cy="6335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b="1" sz="3300">
                    <a:solidFill>
                      <a:srgbClr val="FCB413"/>
                    </a:solidFill>
                  </a:defRPr>
                </a:lvl1pPr>
              </a:lstStyle>
              <a:p>
                <a:pPr/>
                <a:r>
                  <a:t>+</a:t>
                </a:r>
              </a:p>
            </p:txBody>
          </p:sp>
          <p:sp>
            <p:nvSpPr>
              <p:cNvPr id="174" name="-"/>
              <p:cNvSpPr txBox="1"/>
              <p:nvPr/>
            </p:nvSpPr>
            <p:spPr>
              <a:xfrm>
                <a:off x="74652" y="4034760"/>
                <a:ext cx="616728" cy="581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b="1" sz="3300">
                    <a:solidFill>
                      <a:srgbClr val="FCB413"/>
                    </a:solidFill>
                  </a:defRPr>
                </a:lvl1pPr>
              </a:lstStyle>
              <a:p>
                <a:pPr/>
                <a:r>
                  <a:t>-</a:t>
                </a:r>
              </a:p>
            </p:txBody>
          </p:sp>
        </p:grpSp>
        <p:sp>
          <p:nvSpPr>
            <p:cNvPr id="176" name="time"/>
            <p:cNvSpPr txBox="1"/>
            <p:nvPr/>
          </p:nvSpPr>
          <p:spPr>
            <a:xfrm rot="16200000">
              <a:off x="-150178" y="2143531"/>
              <a:ext cx="848488" cy="5481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>
                <a:defRPr sz="3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time</a:t>
              </a:r>
            </a:p>
          </p:txBody>
        </p:sp>
        <p:sp>
          <p:nvSpPr>
            <p:cNvPr id="177" name="revenue"/>
            <p:cNvSpPr txBox="1"/>
            <p:nvPr/>
          </p:nvSpPr>
          <p:spPr>
            <a:xfrm>
              <a:off x="2987053" y="5402209"/>
              <a:ext cx="1462279" cy="5481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r">
                <a:defRPr sz="3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revenue</a:t>
              </a:r>
            </a:p>
          </p:txBody>
        </p:sp>
        <p:sp>
          <p:nvSpPr>
            <p:cNvPr id="178" name="legacy customers"/>
            <p:cNvSpPr/>
            <p:nvPr/>
          </p:nvSpPr>
          <p:spPr>
            <a:xfrm>
              <a:off x="1599240" y="721567"/>
              <a:ext cx="1166415" cy="1166415"/>
            </a:xfrm>
            <a:prstGeom prst="ellipse">
              <a:avLst/>
            </a:prstGeom>
            <a:solidFill>
              <a:srgbClr val="C0C0C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defRPr sz="16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/>
              <a:r>
                <a:t>legacy customers</a:t>
              </a:r>
            </a:p>
          </p:txBody>
        </p:sp>
        <p:sp>
          <p:nvSpPr>
            <p:cNvPr id="179" name="?"/>
            <p:cNvSpPr/>
            <p:nvPr/>
          </p:nvSpPr>
          <p:spPr>
            <a:xfrm>
              <a:off x="2521235" y="2037631"/>
              <a:ext cx="1166415" cy="1166415"/>
            </a:xfrm>
            <a:prstGeom prst="ellipse">
              <a:avLst/>
            </a:prstGeom>
            <a:solidFill>
              <a:srgbClr val="D6D6D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defRPr sz="44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/>
              <a:r>
                <a:t>?</a:t>
              </a:r>
            </a:p>
          </p:txBody>
        </p:sp>
        <p:sp>
          <p:nvSpPr>
            <p:cNvPr id="180" name="?"/>
            <p:cNvSpPr/>
            <p:nvPr/>
          </p:nvSpPr>
          <p:spPr>
            <a:xfrm>
              <a:off x="4597685" y="3291948"/>
              <a:ext cx="1166415" cy="1166415"/>
            </a:xfrm>
            <a:prstGeom prst="ellipse">
              <a:avLst/>
            </a:prstGeom>
            <a:solidFill>
              <a:srgbClr val="D6D6D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defRPr sz="44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/>
              <a:r>
                <a:t>?</a:t>
              </a:r>
            </a:p>
          </p:txBody>
        </p:sp>
        <p:sp>
          <p:nvSpPr>
            <p:cNvPr id="181" name="?"/>
            <p:cNvSpPr/>
            <p:nvPr/>
          </p:nvSpPr>
          <p:spPr>
            <a:xfrm>
              <a:off x="4202875" y="1685661"/>
              <a:ext cx="1166415" cy="1166414"/>
            </a:xfrm>
            <a:prstGeom prst="ellipse">
              <a:avLst/>
            </a:prstGeom>
            <a:solidFill>
              <a:srgbClr val="D6D6D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defRPr sz="44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lvl1pPr>
            </a:lstStyle>
            <a:p>
              <a:pPr/>
              <a:r>
                <a:t>?</a:t>
              </a:r>
            </a:p>
          </p:txBody>
        </p:sp>
        <p:sp>
          <p:nvSpPr>
            <p:cNvPr id="182" name="Line"/>
            <p:cNvSpPr/>
            <p:nvPr/>
          </p:nvSpPr>
          <p:spPr>
            <a:xfrm flipV="1">
              <a:off x="815848" y="-1"/>
              <a:ext cx="1" cy="4762082"/>
            </a:xfrm>
            <a:prstGeom prst="line">
              <a:avLst/>
            </a:prstGeom>
            <a:noFill/>
            <a:ln w="88900" cap="flat">
              <a:solidFill>
                <a:srgbClr val="FFFF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83" name="Line"/>
            <p:cNvSpPr/>
            <p:nvPr/>
          </p:nvSpPr>
          <p:spPr>
            <a:xfrm>
              <a:off x="1369991" y="5306775"/>
              <a:ext cx="4762082" cy="1"/>
            </a:xfrm>
            <a:prstGeom prst="line">
              <a:avLst/>
            </a:prstGeom>
            <a:noFill/>
            <a:ln w="88900" cap="flat">
              <a:solidFill>
                <a:srgbClr val="FFFF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</p:grpSp>
      <p:sp>
        <p:nvSpPr>
          <p:cNvPr id="185" name="unsegmented customer profiles (generalised business model)…"/>
          <p:cNvSpPr txBox="1"/>
          <p:nvPr/>
        </p:nvSpPr>
        <p:spPr>
          <a:xfrm>
            <a:off x="937041" y="2696741"/>
            <a:ext cx="12031510" cy="5994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539999" indent="-539999" algn="l">
              <a:spcBef>
                <a:spcPts val="2100"/>
              </a:spcBef>
              <a:buSzPct val="150000"/>
              <a:buChar char="•"/>
              <a:defRPr sz="3600"/>
            </a:pPr>
            <a:r>
              <a:rPr b="1"/>
              <a:t>unsegmented customer profiles </a:t>
            </a:r>
            <a:r>
              <a:t>(generalised business model)</a:t>
            </a:r>
          </a:p>
          <a:p>
            <a:pPr marL="539999" indent="-539999" algn="l">
              <a:spcBef>
                <a:spcPts val="2100"/>
              </a:spcBef>
              <a:buSzPct val="150000"/>
              <a:buChar char="•"/>
              <a:defRPr sz="3600"/>
            </a:pPr>
            <a:r>
              <a:rPr b="1"/>
              <a:t>ineffective sales efficiency</a:t>
            </a:r>
            <a:r>
              <a:t> (time inefficiencies/ineffective margin creation)</a:t>
            </a:r>
          </a:p>
          <a:p>
            <a:pPr marL="539999" indent="-539999" algn="l">
              <a:spcBef>
                <a:spcPts val="2100"/>
              </a:spcBef>
              <a:buSzPct val="150000"/>
              <a:buChar char="•"/>
              <a:defRPr sz="3600"/>
            </a:pPr>
            <a:r>
              <a:rPr b="1"/>
              <a:t>missed sales opportunities</a:t>
            </a:r>
            <a:r>
              <a:t> (ineffective upselling/relationship management)</a:t>
            </a:r>
          </a:p>
          <a:p>
            <a:pPr marL="539999" indent="-539999" algn="l">
              <a:spcBef>
                <a:spcPts val="3100"/>
              </a:spcBef>
              <a:buSzPct val="150000"/>
              <a:buChar char="•"/>
              <a:defRPr sz="3600"/>
            </a:pPr>
            <a:r>
              <a:rPr b="1"/>
              <a:t>lack of understanding of the breakdown of customer spend/value profiles</a:t>
            </a:r>
            <a:r>
              <a:t> (product/service adoption and customer profiles)</a:t>
            </a:r>
          </a:p>
        </p:txBody>
      </p:sp>
      <p:sp>
        <p:nvSpPr>
          <p:cNvPr id="186" name="Customer Segmentation Insights"/>
          <p:cNvSpPr txBox="1"/>
          <p:nvPr/>
        </p:nvSpPr>
        <p:spPr>
          <a:xfrm>
            <a:off x="955902" y="1480683"/>
            <a:ext cx="8479080" cy="733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200"/>
            </a:lvl1pPr>
          </a:lstStyle>
          <a:p>
            <a:pPr/>
            <a:r>
              <a:t>Customer Segmentation Insights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75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CB41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Rectangle"/>
          <p:cNvSpPr/>
          <p:nvPr/>
        </p:nvSpPr>
        <p:spPr>
          <a:xfrm>
            <a:off x="-36478" y="10563833"/>
            <a:ext cx="24456955" cy="3184178"/>
          </a:xfrm>
          <a:prstGeom prst="rect">
            <a:avLst/>
          </a:prstGeom>
          <a:solidFill>
            <a:srgbClr val="D6D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2438337"/>
          </a:p>
        </p:txBody>
      </p:sp>
      <p:sp>
        <p:nvSpPr>
          <p:cNvPr id="189" name="Square"/>
          <p:cNvSpPr/>
          <p:nvPr/>
        </p:nvSpPr>
        <p:spPr>
          <a:xfrm>
            <a:off x="17399283" y="3764905"/>
            <a:ext cx="2307350" cy="230735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90" name="Square"/>
          <p:cNvSpPr/>
          <p:nvPr/>
        </p:nvSpPr>
        <p:spPr>
          <a:xfrm>
            <a:off x="19813315" y="3764905"/>
            <a:ext cx="2307351" cy="230735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91" name="Square"/>
          <p:cNvSpPr/>
          <p:nvPr/>
        </p:nvSpPr>
        <p:spPr>
          <a:xfrm>
            <a:off x="17404430" y="6168644"/>
            <a:ext cx="2307350" cy="230735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92" name="Square"/>
          <p:cNvSpPr/>
          <p:nvPr/>
        </p:nvSpPr>
        <p:spPr>
          <a:xfrm>
            <a:off x="19818464" y="6168644"/>
            <a:ext cx="2307350" cy="230735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93" name="Q1"/>
          <p:cNvSpPr txBox="1"/>
          <p:nvPr/>
        </p:nvSpPr>
        <p:spPr>
          <a:xfrm>
            <a:off x="17473936" y="3868473"/>
            <a:ext cx="616727" cy="6335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800">
                <a:solidFill>
                  <a:srgbClr val="FCB413"/>
                </a:solidFill>
              </a:defRPr>
            </a:lvl1pPr>
          </a:lstStyle>
          <a:p>
            <a:pPr/>
            <a:r>
              <a:t>Q1</a:t>
            </a:r>
          </a:p>
        </p:txBody>
      </p:sp>
      <p:sp>
        <p:nvSpPr>
          <p:cNvPr id="194" name="Q2"/>
          <p:cNvSpPr txBox="1"/>
          <p:nvPr/>
        </p:nvSpPr>
        <p:spPr>
          <a:xfrm>
            <a:off x="21438174" y="3868473"/>
            <a:ext cx="616728" cy="6335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800">
                <a:solidFill>
                  <a:srgbClr val="FCB413"/>
                </a:solidFill>
              </a:defRPr>
            </a:lvl1pPr>
          </a:lstStyle>
          <a:p>
            <a:pPr/>
            <a:r>
              <a:t>Q2</a:t>
            </a:r>
          </a:p>
        </p:txBody>
      </p:sp>
      <p:sp>
        <p:nvSpPr>
          <p:cNvPr id="195" name="Q3"/>
          <p:cNvSpPr txBox="1"/>
          <p:nvPr/>
        </p:nvSpPr>
        <p:spPr>
          <a:xfrm>
            <a:off x="21438174" y="7919948"/>
            <a:ext cx="616728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800">
                <a:solidFill>
                  <a:srgbClr val="FCB413"/>
                </a:solidFill>
              </a:defRPr>
            </a:lvl1pPr>
          </a:lstStyle>
          <a:p>
            <a:pPr/>
            <a:r>
              <a:t>Q3</a:t>
            </a:r>
          </a:p>
        </p:txBody>
      </p:sp>
      <p:sp>
        <p:nvSpPr>
          <p:cNvPr id="196" name="Q4"/>
          <p:cNvSpPr txBox="1"/>
          <p:nvPr/>
        </p:nvSpPr>
        <p:spPr>
          <a:xfrm>
            <a:off x="17473936" y="7919948"/>
            <a:ext cx="616727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800">
                <a:solidFill>
                  <a:srgbClr val="FCB413"/>
                </a:solidFill>
              </a:defRPr>
            </a:lvl1pPr>
          </a:lstStyle>
          <a:p>
            <a:pPr/>
            <a:r>
              <a:t>Q4</a:t>
            </a:r>
          </a:p>
        </p:txBody>
      </p:sp>
      <p:pic>
        <p:nvPicPr>
          <p:cNvPr id="197" name="Screenshot 2022-06-20 at 08.37.39.png" descr="Screenshot 2022-06-20 at 08.37.39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398545" y="11302834"/>
            <a:ext cx="6128542" cy="1706177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transactional"/>
          <p:cNvSpPr txBox="1"/>
          <p:nvPr/>
        </p:nvSpPr>
        <p:spPr>
          <a:xfrm>
            <a:off x="17342924" y="2689854"/>
            <a:ext cx="1864157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transactional</a:t>
            </a:r>
          </a:p>
        </p:txBody>
      </p:sp>
      <p:sp>
        <p:nvSpPr>
          <p:cNvPr id="199" name="relational"/>
          <p:cNvSpPr txBox="1"/>
          <p:nvPr/>
        </p:nvSpPr>
        <p:spPr>
          <a:xfrm>
            <a:off x="20828830" y="9061778"/>
            <a:ext cx="1344779" cy="461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relational</a:t>
            </a:r>
          </a:p>
        </p:txBody>
      </p:sp>
      <p:sp>
        <p:nvSpPr>
          <p:cNvPr id="200" name="Customer Quadrant Model (CQM)…"/>
          <p:cNvSpPr txBox="1"/>
          <p:nvPr/>
        </p:nvSpPr>
        <p:spPr>
          <a:xfrm>
            <a:off x="17293332" y="1362244"/>
            <a:ext cx="5999735" cy="7568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2900">
                <a:solidFill>
                  <a:srgbClr val="FFFFFF"/>
                </a:solidFill>
              </a:defRPr>
            </a:pPr>
            <a:r>
              <a:t>Customer Quadrant Model (CQM)</a:t>
            </a:r>
          </a:p>
          <a:p>
            <a:pPr algn="l">
              <a:defRPr b="1" sz="1400">
                <a:solidFill>
                  <a:srgbClr val="FFFFFF"/>
                </a:solidFill>
              </a:defRPr>
            </a:pPr>
            <a:r>
              <a:t>© 2022 S M Bolton</a:t>
            </a:r>
          </a:p>
        </p:txBody>
      </p:sp>
      <p:sp>
        <p:nvSpPr>
          <p:cNvPr id="201" name="Driving Growth through Customer Segmentation"/>
          <p:cNvSpPr txBox="1"/>
          <p:nvPr>
            <p:ph type="body" sz="quarter" idx="4294967295"/>
          </p:nvPr>
        </p:nvSpPr>
        <p:spPr>
          <a:xfrm>
            <a:off x="965304" y="12246900"/>
            <a:ext cx="8460277" cy="633537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1pPr>
          </a:lstStyle>
          <a:p>
            <a:pPr/>
            <a:r>
              <a:t>Driving Growth through Customer Segmentation</a:t>
            </a:r>
          </a:p>
        </p:txBody>
      </p:sp>
      <p:sp>
        <p:nvSpPr>
          <p:cNvPr id="202" name="Effective Use of Internal Sales Data"/>
          <p:cNvSpPr txBox="1"/>
          <p:nvPr>
            <p:ph type="title" idx="4294967295"/>
          </p:nvPr>
        </p:nvSpPr>
        <p:spPr>
          <a:xfrm>
            <a:off x="965303" y="11489897"/>
            <a:ext cx="12741628" cy="847197"/>
          </a:xfrm>
          <a:prstGeom prst="rect">
            <a:avLst/>
          </a:prstGeom>
        </p:spPr>
        <p:txBody>
          <a:bodyPr/>
          <a:lstStyle>
            <a:lvl1pPr defTabSz="2048204">
              <a:defRPr spc="-112" sz="4000"/>
            </a:lvl1pPr>
          </a:lstStyle>
          <a:p>
            <a:pPr/>
            <a:r>
              <a:t>Effective Use of Internal Sales Data</a:t>
            </a:r>
          </a:p>
        </p:txBody>
      </p:sp>
      <p:sp>
        <p:nvSpPr>
          <p:cNvPr id="203" name="80% of customers v 20% of value"/>
          <p:cNvSpPr txBox="1"/>
          <p:nvPr/>
        </p:nvSpPr>
        <p:spPr>
          <a:xfrm>
            <a:off x="17555584" y="4868742"/>
            <a:ext cx="1760786" cy="93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1800">
                <a:solidFill>
                  <a:srgbClr val="FCB413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80% of customers v 20% of value</a:t>
            </a:r>
          </a:p>
        </p:txBody>
      </p:sp>
      <p:sp>
        <p:nvSpPr>
          <p:cNvPr id="204" name="20% of customers v 80% of value"/>
          <p:cNvSpPr txBox="1"/>
          <p:nvPr/>
        </p:nvSpPr>
        <p:spPr>
          <a:xfrm>
            <a:off x="17555584" y="6529517"/>
            <a:ext cx="1760786" cy="93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1800">
                <a:solidFill>
                  <a:srgbClr val="FCB413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20% of customers v 80% of value</a:t>
            </a:r>
          </a:p>
        </p:txBody>
      </p:sp>
      <p:sp>
        <p:nvSpPr>
          <p:cNvPr id="205" name="establishing quadrants by adoption of categories (adoption of single or multiple product/service offer categories)…"/>
          <p:cNvSpPr txBox="1"/>
          <p:nvPr/>
        </p:nvSpPr>
        <p:spPr>
          <a:xfrm>
            <a:off x="918574" y="2335086"/>
            <a:ext cx="12031510" cy="7988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539999" indent="-539999" algn="l">
              <a:spcBef>
                <a:spcPts val="1900"/>
              </a:spcBef>
              <a:buSzPct val="150000"/>
              <a:buChar char="•"/>
              <a:defRPr sz="3400"/>
            </a:pPr>
            <a:r>
              <a:rPr b="1"/>
              <a:t>establishing quadrants by adoption of categories </a:t>
            </a:r>
            <a:r>
              <a:t>(adoption of single or multiple product/service offer categories)</a:t>
            </a:r>
          </a:p>
          <a:p>
            <a:pPr marL="539999" indent="-539999" algn="l">
              <a:spcBef>
                <a:spcPts val="1900"/>
              </a:spcBef>
              <a:buSzPct val="150000"/>
              <a:buChar char="•"/>
              <a:defRPr sz="3400"/>
            </a:pPr>
            <a:r>
              <a:rPr b="1"/>
              <a:t>banding of values and volumes of adoption within each quadrant</a:t>
            </a:r>
            <a:r>
              <a:t> (transition from transactional to relational management)</a:t>
            </a:r>
          </a:p>
          <a:p>
            <a:pPr marL="539999" indent="-539999" algn="l">
              <a:spcBef>
                <a:spcPts val="1900"/>
              </a:spcBef>
              <a:buSzPct val="150000"/>
              <a:buChar char="•"/>
              <a:defRPr sz="3400"/>
            </a:pPr>
            <a:r>
              <a:rPr b="1"/>
              <a:t>establishing average spend per quadrant</a:t>
            </a:r>
            <a:r>
              <a:t> (target values for category planning)</a:t>
            </a:r>
          </a:p>
          <a:p>
            <a:pPr marL="539999" indent="-539999" algn="l">
              <a:spcBef>
                <a:spcPts val="1900"/>
              </a:spcBef>
              <a:buSzPct val="150000"/>
              <a:buChar char="•"/>
              <a:defRPr sz="3400"/>
            </a:pPr>
            <a:r>
              <a:rPr b="1"/>
              <a:t>defining customer profiles </a:t>
            </a:r>
            <a:r>
              <a:t>(defined segments)</a:t>
            </a:r>
          </a:p>
          <a:p>
            <a:pPr marL="539999" indent="-539999" algn="l">
              <a:spcBef>
                <a:spcPts val="1900"/>
              </a:spcBef>
              <a:buSzPct val="150000"/>
              <a:buChar char="•"/>
              <a:defRPr sz="3400"/>
            </a:pPr>
            <a:r>
              <a:rPr b="1"/>
              <a:t>identifying upsell opportunities</a:t>
            </a:r>
            <a:r>
              <a:t> (catalyst products/services)</a:t>
            </a:r>
          </a:p>
          <a:p>
            <a:pPr marL="539999" indent="-539999" algn="l">
              <a:spcBef>
                <a:spcPts val="1900"/>
              </a:spcBef>
              <a:buSzPct val="150000"/>
              <a:buChar char="•"/>
              <a:defRPr sz="3400"/>
            </a:pPr>
            <a:r>
              <a:rPr b="1"/>
              <a:t>establishing relationship management requirements</a:t>
            </a:r>
            <a:r>
              <a:t> (solution driven engagement)</a:t>
            </a:r>
          </a:p>
        </p:txBody>
      </p:sp>
      <p:sp>
        <p:nvSpPr>
          <p:cNvPr id="206" name="CQM Segmentation by:"/>
          <p:cNvSpPr txBox="1"/>
          <p:nvPr/>
        </p:nvSpPr>
        <p:spPr>
          <a:xfrm>
            <a:off x="985148" y="1386083"/>
            <a:ext cx="5721097" cy="709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/>
            </a:lvl1pPr>
          </a:lstStyle>
          <a:p>
            <a:pPr/>
            <a:r>
              <a:t>CQM Segmentation by:</a:t>
            </a:r>
          </a:p>
        </p:txBody>
      </p:sp>
      <p:sp>
        <p:nvSpPr>
          <p:cNvPr id="207" name="Line"/>
          <p:cNvSpPr/>
          <p:nvPr/>
        </p:nvSpPr>
        <p:spPr>
          <a:xfrm flipH="1">
            <a:off x="17380732" y="8956464"/>
            <a:ext cx="4762082" cy="1"/>
          </a:xfrm>
          <a:prstGeom prst="line">
            <a:avLst/>
          </a:prstGeom>
          <a:ln w="889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8" name="Line"/>
          <p:cNvSpPr/>
          <p:nvPr/>
        </p:nvSpPr>
        <p:spPr>
          <a:xfrm>
            <a:off x="17380732" y="3326479"/>
            <a:ext cx="4762082" cy="1"/>
          </a:xfrm>
          <a:prstGeom prst="line">
            <a:avLst/>
          </a:prstGeom>
          <a:ln w="889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9" name="Line"/>
          <p:cNvSpPr/>
          <p:nvPr/>
        </p:nvSpPr>
        <p:spPr>
          <a:xfrm>
            <a:off x="22667066" y="3777620"/>
            <a:ext cx="1" cy="4762082"/>
          </a:xfrm>
          <a:prstGeom prst="line">
            <a:avLst/>
          </a:prstGeom>
          <a:ln w="63500">
            <a:solidFill>
              <a:srgbClr val="FFFFFF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10" name="transition"/>
          <p:cNvSpPr txBox="1"/>
          <p:nvPr/>
        </p:nvSpPr>
        <p:spPr>
          <a:xfrm rot="5400000">
            <a:off x="22453162" y="4233499"/>
            <a:ext cx="1373125" cy="461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transition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75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CB41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Rectangle"/>
          <p:cNvSpPr/>
          <p:nvPr/>
        </p:nvSpPr>
        <p:spPr>
          <a:xfrm>
            <a:off x="-36478" y="10563833"/>
            <a:ext cx="24456955" cy="3184178"/>
          </a:xfrm>
          <a:prstGeom prst="rect">
            <a:avLst/>
          </a:prstGeom>
          <a:solidFill>
            <a:srgbClr val="D6D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2438337"/>
          </a:p>
        </p:txBody>
      </p:sp>
      <p:sp>
        <p:nvSpPr>
          <p:cNvPr id="213" name="Q3"/>
          <p:cNvSpPr txBox="1"/>
          <p:nvPr/>
        </p:nvSpPr>
        <p:spPr>
          <a:xfrm>
            <a:off x="21642891" y="7642118"/>
            <a:ext cx="616728" cy="461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800">
                <a:solidFill>
                  <a:srgbClr val="FCB413"/>
                </a:solidFill>
              </a:defRPr>
            </a:lvl1pPr>
          </a:lstStyle>
          <a:p>
            <a:pPr/>
            <a:r>
              <a:t>Q3</a:t>
            </a:r>
          </a:p>
        </p:txBody>
      </p:sp>
      <p:pic>
        <p:nvPicPr>
          <p:cNvPr id="214" name="Screenshot 2022-06-20 at 08.37.39.png" descr="Screenshot 2022-06-20 at 08.37.39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398545" y="11302834"/>
            <a:ext cx="6128542" cy="1706177"/>
          </a:xfrm>
          <a:prstGeom prst="rect">
            <a:avLst/>
          </a:prstGeom>
          <a:ln w="12700">
            <a:miter lim="400000"/>
          </a:ln>
        </p:spPr>
      </p:pic>
      <p:sp>
        <p:nvSpPr>
          <p:cNvPr id="215" name="Driving Growth through Customer Segmentation"/>
          <p:cNvSpPr txBox="1"/>
          <p:nvPr>
            <p:ph type="body" sz="quarter" idx="4294967295"/>
          </p:nvPr>
        </p:nvSpPr>
        <p:spPr>
          <a:xfrm>
            <a:off x="965304" y="12246900"/>
            <a:ext cx="8460277" cy="633537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1pPr>
          </a:lstStyle>
          <a:p>
            <a:pPr/>
            <a:r>
              <a:t>Driving Growth through Customer Segmentation</a:t>
            </a:r>
          </a:p>
        </p:txBody>
      </p:sp>
      <p:sp>
        <p:nvSpPr>
          <p:cNvPr id="216" name="Impact of Targeted Customer Segmented Business Models"/>
          <p:cNvSpPr txBox="1"/>
          <p:nvPr>
            <p:ph type="title" idx="4294967295"/>
          </p:nvPr>
        </p:nvSpPr>
        <p:spPr>
          <a:xfrm>
            <a:off x="965303" y="11489897"/>
            <a:ext cx="12741628" cy="847197"/>
          </a:xfrm>
          <a:prstGeom prst="rect">
            <a:avLst/>
          </a:prstGeom>
        </p:spPr>
        <p:txBody>
          <a:bodyPr/>
          <a:lstStyle>
            <a:lvl1pPr defTabSz="1904829">
              <a:defRPr spc="-104" sz="3720"/>
            </a:lvl1pPr>
          </a:lstStyle>
          <a:p>
            <a:pPr/>
            <a:r>
              <a:t>Impact of Targeted Customer Segmented Business Models</a:t>
            </a:r>
          </a:p>
        </p:txBody>
      </p:sp>
      <p:grpSp>
        <p:nvGrpSpPr>
          <p:cNvPr id="228" name="Group"/>
          <p:cNvGrpSpPr/>
          <p:nvPr/>
        </p:nvGrpSpPr>
        <p:grpSpPr>
          <a:xfrm>
            <a:off x="2203791" y="2229797"/>
            <a:ext cx="8479143" cy="3050076"/>
            <a:chOff x="0" y="0"/>
            <a:chExt cx="8479142" cy="3050074"/>
          </a:xfrm>
        </p:grpSpPr>
        <p:sp>
          <p:nvSpPr>
            <p:cNvPr id="217" name="Circle"/>
            <p:cNvSpPr/>
            <p:nvPr/>
          </p:nvSpPr>
          <p:spPr>
            <a:xfrm>
              <a:off x="3235827" y="296660"/>
              <a:ext cx="647599" cy="647600"/>
            </a:xfrm>
            <a:prstGeom prst="ellipse">
              <a:avLst/>
            </a:pr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 flipV="1">
              <a:off x="3559626" y="389459"/>
              <a:ext cx="1" cy="461367"/>
            </a:xfrm>
            <a:prstGeom prst="line">
              <a:avLst/>
            </a:prstGeom>
            <a:noFill/>
            <a:ln w="63500" cap="flat">
              <a:solidFill>
                <a:srgbClr val="FFFFFF"/>
              </a:solidFill>
              <a:prstDash val="solid"/>
              <a:miter lim="400000"/>
              <a:tailEnd type="arrow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19" name="Rectangle"/>
            <p:cNvSpPr/>
            <p:nvPr/>
          </p:nvSpPr>
          <p:spPr>
            <a:xfrm>
              <a:off x="0" y="0"/>
              <a:ext cx="8479143" cy="3050075"/>
            </a:xfrm>
            <a:prstGeom prst="rect">
              <a:avLst/>
            </a:prstGeom>
            <a:solidFill>
              <a:srgbClr val="42424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20" name="Rectangle"/>
            <p:cNvSpPr/>
            <p:nvPr/>
          </p:nvSpPr>
          <p:spPr>
            <a:xfrm>
              <a:off x="540543" y="415802"/>
              <a:ext cx="3246120" cy="1507626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 flipV="1">
              <a:off x="4239571" y="373300"/>
              <a:ext cx="1" cy="2303474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22" name="Line"/>
            <p:cNvSpPr/>
            <p:nvPr/>
          </p:nvSpPr>
          <p:spPr>
            <a:xfrm>
              <a:off x="4921170" y="1525037"/>
              <a:ext cx="2969325" cy="1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23" name="3 years sustained growth"/>
            <p:cNvSpPr txBox="1"/>
            <p:nvPr/>
          </p:nvSpPr>
          <p:spPr>
            <a:xfrm>
              <a:off x="4854495" y="1040406"/>
              <a:ext cx="3102675" cy="4116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100">
                  <a:solidFill>
                    <a:srgbClr val="FFFFFF"/>
                  </a:solidFill>
                </a:defRPr>
              </a:lvl1pPr>
            </a:lstStyle>
            <a:p>
              <a:pPr/>
              <a:r>
                <a:t>3 years sustained growth</a:t>
              </a:r>
            </a:p>
          </p:txBody>
        </p:sp>
        <p:sp>
          <p:nvSpPr>
            <p:cNvPr id="224" name="22%"/>
            <p:cNvSpPr txBox="1"/>
            <p:nvPr/>
          </p:nvSpPr>
          <p:spPr>
            <a:xfrm>
              <a:off x="4921170" y="164789"/>
              <a:ext cx="1589533" cy="9449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5500">
                  <a:solidFill>
                    <a:srgbClr val="FFFFFF"/>
                  </a:solidFill>
                </a:defRPr>
              </a:lvl1pPr>
            </a:lstStyle>
            <a:p>
              <a:pPr/>
              <a:r>
                <a:t>22%</a:t>
              </a:r>
            </a:p>
          </p:txBody>
        </p:sp>
        <p:sp>
          <p:nvSpPr>
            <p:cNvPr id="225" name="PR Company"/>
            <p:cNvSpPr txBox="1"/>
            <p:nvPr/>
          </p:nvSpPr>
          <p:spPr>
            <a:xfrm>
              <a:off x="1223260" y="2290073"/>
              <a:ext cx="1700099" cy="4116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1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PR Company</a:t>
              </a:r>
            </a:p>
          </p:txBody>
        </p:sp>
        <p:pic>
          <p:nvPicPr>
            <p:cNvPr id="226" name="Viva-Logo.jpg" descr="Viva-Logo.jp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858146" y="646299"/>
              <a:ext cx="2610914" cy="10466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27" name="regained 40% lost business in COVID period"/>
            <p:cNvSpPr txBox="1"/>
            <p:nvPr/>
          </p:nvSpPr>
          <p:spPr>
            <a:xfrm>
              <a:off x="4886259" y="1806740"/>
              <a:ext cx="3354973" cy="7418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>
                <a:defRPr sz="2100">
                  <a:solidFill>
                    <a:srgbClr val="FFFFFF"/>
                  </a:solidFill>
                </a:defRPr>
              </a:pPr>
              <a:r>
                <a:t>regained </a:t>
              </a:r>
              <a:r>
                <a:rPr b="1"/>
                <a:t>40%</a:t>
              </a:r>
              <a:r>
                <a:t> lost business in COVID period</a:t>
              </a:r>
            </a:p>
          </p:txBody>
        </p:sp>
      </p:grpSp>
      <p:grpSp>
        <p:nvGrpSpPr>
          <p:cNvPr id="240" name="Group"/>
          <p:cNvGrpSpPr/>
          <p:nvPr/>
        </p:nvGrpSpPr>
        <p:grpSpPr>
          <a:xfrm>
            <a:off x="2203791" y="5675345"/>
            <a:ext cx="8479143" cy="3050075"/>
            <a:chOff x="0" y="0"/>
            <a:chExt cx="8479142" cy="3050074"/>
          </a:xfrm>
        </p:grpSpPr>
        <p:sp>
          <p:nvSpPr>
            <p:cNvPr id="229" name="Circle"/>
            <p:cNvSpPr/>
            <p:nvPr/>
          </p:nvSpPr>
          <p:spPr>
            <a:xfrm>
              <a:off x="3235827" y="296660"/>
              <a:ext cx="647599" cy="647599"/>
            </a:xfrm>
            <a:prstGeom prst="ellipse">
              <a:avLst/>
            </a:pr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 flipV="1">
              <a:off x="3559626" y="119702"/>
              <a:ext cx="1" cy="461367"/>
            </a:xfrm>
            <a:prstGeom prst="line">
              <a:avLst/>
            </a:prstGeom>
            <a:noFill/>
            <a:ln w="63500" cap="flat">
              <a:solidFill>
                <a:srgbClr val="FFFFFF"/>
              </a:solidFill>
              <a:prstDash val="solid"/>
              <a:miter lim="400000"/>
              <a:tailEnd type="arrow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31" name="Rectangle"/>
            <p:cNvSpPr/>
            <p:nvPr/>
          </p:nvSpPr>
          <p:spPr>
            <a:xfrm>
              <a:off x="0" y="0"/>
              <a:ext cx="8479143" cy="3050075"/>
            </a:xfrm>
            <a:prstGeom prst="rect">
              <a:avLst/>
            </a:prstGeom>
            <a:solidFill>
              <a:srgbClr val="42424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32" name="Rectangle"/>
            <p:cNvSpPr/>
            <p:nvPr/>
          </p:nvSpPr>
          <p:spPr>
            <a:xfrm>
              <a:off x="540543" y="415802"/>
              <a:ext cx="3246120" cy="1507626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 flipV="1">
              <a:off x="4239571" y="373301"/>
              <a:ext cx="1" cy="2303473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34" name="Line"/>
            <p:cNvSpPr/>
            <p:nvPr/>
          </p:nvSpPr>
          <p:spPr>
            <a:xfrm>
              <a:off x="4921170" y="1525037"/>
              <a:ext cx="2969325" cy="1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35" name="3 years sustained growth"/>
            <p:cNvSpPr txBox="1"/>
            <p:nvPr/>
          </p:nvSpPr>
          <p:spPr>
            <a:xfrm>
              <a:off x="4854495" y="1040407"/>
              <a:ext cx="3102675" cy="4116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100">
                  <a:solidFill>
                    <a:srgbClr val="FFFFFF"/>
                  </a:solidFill>
                </a:defRPr>
              </a:lvl1pPr>
            </a:lstStyle>
            <a:p>
              <a:pPr/>
              <a:r>
                <a:t>3 years sustained growth</a:t>
              </a:r>
            </a:p>
          </p:txBody>
        </p:sp>
        <p:sp>
          <p:nvSpPr>
            <p:cNvPr id="236" name="£6m - £9m"/>
            <p:cNvSpPr txBox="1"/>
            <p:nvPr/>
          </p:nvSpPr>
          <p:spPr>
            <a:xfrm>
              <a:off x="4883966" y="191519"/>
              <a:ext cx="3288666" cy="8578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5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£6m - £9m</a:t>
              </a:r>
            </a:p>
          </p:txBody>
        </p:sp>
        <p:sp>
          <p:nvSpPr>
            <p:cNvPr id="237" name="Educational IT Company"/>
            <p:cNvSpPr txBox="1"/>
            <p:nvPr/>
          </p:nvSpPr>
          <p:spPr>
            <a:xfrm>
              <a:off x="551442" y="2290075"/>
              <a:ext cx="3043734" cy="4116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100">
                  <a:solidFill>
                    <a:srgbClr val="FFFFFF"/>
                  </a:solidFill>
                </a:defRPr>
              </a:lvl1pPr>
            </a:lstStyle>
            <a:p>
              <a:pPr/>
              <a:r>
                <a:t>Educational IT Company</a:t>
              </a:r>
            </a:p>
          </p:txBody>
        </p:sp>
        <p:pic>
          <p:nvPicPr>
            <p:cNvPr id="238" name="virtue-technologies-logo.png" descr="virtue-technologies-logo.pn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223260" y="636116"/>
              <a:ext cx="2085056" cy="10670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39" name="acquired one new business + £2m"/>
            <p:cNvSpPr txBox="1"/>
            <p:nvPr/>
          </p:nvSpPr>
          <p:spPr>
            <a:xfrm>
              <a:off x="4883967" y="1725182"/>
              <a:ext cx="2969324" cy="7291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>
                <a:defRPr sz="2100">
                  <a:solidFill>
                    <a:srgbClr val="FFFFFF"/>
                  </a:solidFill>
                </a:defRPr>
              </a:lvl1pPr>
            </a:lstStyle>
            <a:p>
              <a:pPr/>
              <a:r>
                <a:t>acquired one new business + £2m</a:t>
              </a:r>
            </a:p>
          </p:txBody>
        </p:sp>
      </p:grpSp>
      <p:grpSp>
        <p:nvGrpSpPr>
          <p:cNvPr id="257" name="Group"/>
          <p:cNvGrpSpPr/>
          <p:nvPr/>
        </p:nvGrpSpPr>
        <p:grpSpPr>
          <a:xfrm>
            <a:off x="13325105" y="2412729"/>
            <a:ext cx="8855104" cy="5979102"/>
            <a:chOff x="0" y="261542"/>
            <a:chExt cx="8855102" cy="5979100"/>
          </a:xfrm>
        </p:grpSpPr>
        <p:pic>
          <p:nvPicPr>
            <p:cNvPr id="241" name="2920249.png" descr="2920249.png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0" t="0" r="0" b="0"/>
            <a:stretch>
              <a:fillRect/>
            </a:stretch>
          </p:blipFill>
          <p:spPr>
            <a:xfrm>
              <a:off x="3419992" y="3926212"/>
              <a:ext cx="1760787" cy="176078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2" name="ability to adopt digitally driven business technologies"/>
            <p:cNvSpPr/>
            <p:nvPr/>
          </p:nvSpPr>
          <p:spPr>
            <a:xfrm>
              <a:off x="845690" y="6240643"/>
              <a:ext cx="7163723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b="1" sz="2100">
                  <a:solidFill>
                    <a:srgbClr val="000000"/>
                  </a:solidFill>
                </a:defRPr>
              </a:lvl1pPr>
            </a:lstStyle>
            <a:p>
              <a:pPr/>
              <a:r>
                <a:t>ability to adopt digitally driven business technologies</a:t>
              </a:r>
            </a:p>
          </p:txBody>
        </p:sp>
        <p:sp>
          <p:nvSpPr>
            <p:cNvPr id="243" name="Customer Segmented Business Models"/>
            <p:cNvSpPr/>
            <p:nvPr/>
          </p:nvSpPr>
          <p:spPr>
            <a:xfrm>
              <a:off x="1068824" y="261542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 defTabSz="2048204">
                <a:lnSpc>
                  <a:spcPct val="80000"/>
                </a:lnSpc>
                <a:defRPr b="1" spc="-78" sz="2800">
                  <a:solidFill>
                    <a:srgbClr val="000000"/>
                  </a:solidFill>
                </a:defRPr>
              </a:lvl1pPr>
            </a:lstStyle>
            <a:p>
              <a:pPr/>
              <a:r>
                <a:t>Customer Segmented Business Models</a:t>
              </a:r>
            </a:p>
          </p:txBody>
        </p:sp>
        <p:grpSp>
          <p:nvGrpSpPr>
            <p:cNvPr id="256" name="Group"/>
            <p:cNvGrpSpPr/>
            <p:nvPr/>
          </p:nvGrpSpPr>
          <p:grpSpPr>
            <a:xfrm>
              <a:off x="-1" y="1269342"/>
              <a:ext cx="8855104" cy="2315407"/>
              <a:chOff x="0" y="0"/>
              <a:chExt cx="8855102" cy="2315406"/>
            </a:xfrm>
          </p:grpSpPr>
          <p:sp>
            <p:nvSpPr>
              <p:cNvPr id="244" name="Square"/>
              <p:cNvSpPr/>
              <p:nvPr/>
            </p:nvSpPr>
            <p:spPr>
              <a:xfrm>
                <a:off x="0" y="8056"/>
                <a:ext cx="2307350" cy="230735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825500">
                  <a:defRPr sz="32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245" name="Square"/>
              <p:cNvSpPr/>
              <p:nvPr/>
            </p:nvSpPr>
            <p:spPr>
              <a:xfrm>
                <a:off x="3193579" y="8056"/>
                <a:ext cx="2307350" cy="230735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825500">
                  <a:defRPr sz="32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246" name="customer profiles"/>
              <p:cNvSpPr txBox="1"/>
              <p:nvPr/>
            </p:nvSpPr>
            <p:spPr>
              <a:xfrm>
                <a:off x="160590" y="228605"/>
                <a:ext cx="1986169" cy="63353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lnSpc>
                    <a:spcPct val="80000"/>
                  </a:lnSpc>
                  <a:defRPr b="1" sz="1800">
                    <a:solidFill>
                      <a:srgbClr val="000000"/>
                    </a:solidFill>
                  </a:defRPr>
                </a:lvl1pPr>
              </a:lstStyle>
              <a:p>
                <a:pPr/>
                <a:r>
                  <a:t>customer profiles</a:t>
                </a:r>
              </a:p>
            </p:txBody>
          </p:sp>
          <p:sp>
            <p:nvSpPr>
              <p:cNvPr id="247" name="+"/>
              <p:cNvSpPr txBox="1"/>
              <p:nvPr/>
            </p:nvSpPr>
            <p:spPr>
              <a:xfrm>
                <a:off x="2442101" y="590704"/>
                <a:ext cx="616728" cy="114205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b="1" sz="6000">
                    <a:solidFill>
                      <a:srgbClr val="000000"/>
                    </a:solidFill>
                  </a:defRPr>
                </a:lvl1pPr>
              </a:lstStyle>
              <a:p>
                <a:pPr/>
                <a:r>
                  <a:t>+</a:t>
                </a:r>
              </a:p>
            </p:txBody>
          </p:sp>
          <p:sp>
            <p:nvSpPr>
              <p:cNvPr id="248" name="Line"/>
              <p:cNvSpPr/>
              <p:nvPr/>
            </p:nvSpPr>
            <p:spPr>
              <a:xfrm>
                <a:off x="518674" y="1161731"/>
                <a:ext cx="1270001" cy="1"/>
              </a:xfrm>
              <a:prstGeom prst="line">
                <a:avLst/>
              </a:prstGeom>
              <a:noFill/>
              <a:ln w="76200" cap="flat">
                <a:solidFill>
                  <a:srgbClr val="FCB413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249" name="pain points + quantifiable benefits"/>
              <p:cNvSpPr txBox="1"/>
              <p:nvPr/>
            </p:nvSpPr>
            <p:spPr>
              <a:xfrm>
                <a:off x="160589" y="1277794"/>
                <a:ext cx="1986168" cy="93317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lnSpc>
                    <a:spcPct val="80000"/>
                  </a:lnSpc>
                  <a:defRPr b="1" sz="1800">
                    <a:solidFill>
                      <a:srgbClr val="000000"/>
                    </a:solidFill>
                  </a:defRPr>
                </a:lvl1pPr>
              </a:lstStyle>
              <a:p>
                <a:pPr/>
                <a:r>
                  <a:t>pain points + quantifiable benefits</a:t>
                </a:r>
              </a:p>
            </p:txBody>
          </p:sp>
          <p:sp>
            <p:nvSpPr>
              <p:cNvPr id="250" name="product/service adoption"/>
              <p:cNvSpPr txBox="1"/>
              <p:nvPr/>
            </p:nvSpPr>
            <p:spPr>
              <a:xfrm>
                <a:off x="3354172" y="228605"/>
                <a:ext cx="1986169" cy="63353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lnSpc>
                    <a:spcPct val="80000"/>
                  </a:lnSpc>
                  <a:defRPr b="1" sz="1800">
                    <a:solidFill>
                      <a:srgbClr val="000000"/>
                    </a:solidFill>
                  </a:defRPr>
                </a:lvl1pPr>
              </a:lstStyle>
              <a:p>
                <a:pPr/>
                <a:r>
                  <a:t>product/service adoption</a:t>
                </a:r>
              </a:p>
            </p:txBody>
          </p:sp>
          <p:sp>
            <p:nvSpPr>
              <p:cNvPr id="251" name="Line"/>
              <p:cNvSpPr/>
              <p:nvPr/>
            </p:nvSpPr>
            <p:spPr>
              <a:xfrm>
                <a:off x="3712256" y="1153674"/>
                <a:ext cx="1270001" cy="1"/>
              </a:xfrm>
              <a:prstGeom prst="line">
                <a:avLst/>
              </a:prstGeom>
              <a:noFill/>
              <a:ln w="76200" cap="flat">
                <a:solidFill>
                  <a:srgbClr val="FCB413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252" name="volumes…"/>
              <p:cNvSpPr txBox="1"/>
              <p:nvPr/>
            </p:nvSpPr>
            <p:spPr>
              <a:xfrm>
                <a:off x="3354172" y="1277794"/>
                <a:ext cx="1986169" cy="93317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lnSpc>
                    <a:spcPct val="80000"/>
                  </a:lnSpc>
                  <a:defRPr b="1" sz="1800">
                    <a:solidFill>
                      <a:srgbClr val="000000"/>
                    </a:solidFill>
                  </a:defRPr>
                </a:pPr>
                <a:r>
                  <a:t>volumes</a:t>
                </a:r>
              </a:p>
              <a:p>
                <a:pPr>
                  <a:lnSpc>
                    <a:spcPct val="80000"/>
                  </a:lnSpc>
                  <a:defRPr b="1" sz="1800">
                    <a:solidFill>
                      <a:srgbClr val="000000"/>
                    </a:solidFill>
                  </a:defRPr>
                </a:pPr>
                <a:r>
                  <a:t>+</a:t>
                </a:r>
              </a:p>
              <a:p>
                <a:pPr>
                  <a:lnSpc>
                    <a:spcPct val="80000"/>
                  </a:lnSpc>
                  <a:defRPr b="1" sz="1800">
                    <a:solidFill>
                      <a:srgbClr val="000000"/>
                    </a:solidFill>
                  </a:defRPr>
                </a:pPr>
                <a:r>
                  <a:t>values</a:t>
                </a:r>
              </a:p>
            </p:txBody>
          </p:sp>
          <p:sp>
            <p:nvSpPr>
              <p:cNvPr id="253" name="="/>
              <p:cNvSpPr txBox="1"/>
              <p:nvPr/>
            </p:nvSpPr>
            <p:spPr>
              <a:xfrm>
                <a:off x="5746809" y="590704"/>
                <a:ext cx="616728" cy="114205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b="1" sz="6000">
                    <a:solidFill>
                      <a:srgbClr val="000000"/>
                    </a:solidFill>
                  </a:defRPr>
                </a:lvl1pPr>
              </a:lstStyle>
              <a:p>
                <a:pPr/>
                <a:r>
                  <a:t>=</a:t>
                </a:r>
              </a:p>
            </p:txBody>
          </p:sp>
          <p:sp>
            <p:nvSpPr>
              <p:cNvPr id="254" name="Square"/>
              <p:cNvSpPr/>
              <p:nvPr/>
            </p:nvSpPr>
            <p:spPr>
              <a:xfrm>
                <a:off x="6547753" y="0"/>
                <a:ext cx="2307350" cy="2307350"/>
              </a:xfrm>
              <a:prstGeom prst="rect">
                <a:avLst/>
              </a:prstGeom>
              <a:solidFill>
                <a:srgbClr val="4242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825500">
                  <a:defRPr sz="32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255" name="clearly defined offers for targeted customer segments"/>
              <p:cNvSpPr/>
              <p:nvPr/>
            </p:nvSpPr>
            <p:spPr>
              <a:xfrm>
                <a:off x="6658443" y="1264670"/>
                <a:ext cx="2085969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>
                <a:lvl1pPr>
                  <a:defRPr b="1" sz="18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clearly defined offers for targeted customer segments</a:t>
                </a: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75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C0C0C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Rectangle"/>
          <p:cNvSpPr/>
          <p:nvPr/>
        </p:nvSpPr>
        <p:spPr>
          <a:xfrm>
            <a:off x="-36478" y="10563833"/>
            <a:ext cx="24456955" cy="3184178"/>
          </a:xfrm>
          <a:prstGeom prst="rect">
            <a:avLst/>
          </a:prstGeom>
          <a:solidFill>
            <a:srgbClr val="FCB41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2438337"/>
          </a:p>
        </p:txBody>
      </p:sp>
      <p:sp>
        <p:nvSpPr>
          <p:cNvPr id="260" name="Associate Dean and Director of SME Productivity and Innovation Centre…"/>
          <p:cNvSpPr txBox="1"/>
          <p:nvPr>
            <p:ph type="body" sz="quarter" idx="4294967295"/>
          </p:nvPr>
        </p:nvSpPr>
        <p:spPr>
          <a:xfrm>
            <a:off x="1477963" y="12420410"/>
            <a:ext cx="5179123" cy="633537"/>
          </a:xfrm>
          <a:prstGeom prst="rect">
            <a:avLst/>
          </a:prstGeom>
        </p:spPr>
        <p:txBody>
          <a:bodyPr lIns="45718" tIns="45718" rIns="45718" bIns="45718"/>
          <a:lstStyle/>
          <a:p>
            <a:pPr marL="0" indent="0" defTabSz="330200">
              <a:lnSpc>
                <a:spcPct val="100000"/>
              </a:lnSpc>
              <a:spcBef>
                <a:spcPts val="0"/>
              </a:spcBef>
              <a:buSzTx/>
              <a:buNone/>
              <a:defRPr sz="1240">
                <a:solidFill>
                  <a:srgbClr val="FFFFFF"/>
                </a:solidFill>
              </a:defRPr>
            </a:pPr>
            <a:r>
              <a:t>Associate Dean and Director of SME Productivity and Innovation Centre</a:t>
            </a:r>
          </a:p>
          <a:p>
            <a:pPr marL="0" indent="0" defTabSz="330200">
              <a:lnSpc>
                <a:spcPct val="100000"/>
              </a:lnSpc>
              <a:spcBef>
                <a:spcPts val="0"/>
              </a:spcBef>
              <a:buSzTx/>
              <a:buNone/>
              <a:defRPr b="1" sz="1240">
                <a:solidFill>
                  <a:srgbClr val="FFFFFF"/>
                </a:solidFill>
              </a:defRPr>
            </a:pPr>
            <a:r>
              <a:t>Faculty of Arts and Sciences</a:t>
            </a:r>
          </a:p>
        </p:txBody>
      </p:sp>
      <p:sp>
        <p:nvSpPr>
          <p:cNvPr id="261" name="Professor Simon Bolton"/>
          <p:cNvSpPr txBox="1"/>
          <p:nvPr>
            <p:ph type="title" idx="4294967295"/>
          </p:nvPr>
        </p:nvSpPr>
        <p:spPr>
          <a:xfrm>
            <a:off x="1477962" y="11721898"/>
            <a:ext cx="5179124" cy="847196"/>
          </a:xfrm>
          <a:prstGeom prst="rect">
            <a:avLst/>
          </a:prstGeom>
        </p:spPr>
        <p:txBody>
          <a:bodyPr/>
          <a:lstStyle>
            <a:lvl1pPr defTabSz="2048204">
              <a:defRPr spc="-104" sz="3700">
                <a:solidFill>
                  <a:srgbClr val="FFFFFF"/>
                </a:solidFill>
              </a:defRPr>
            </a:lvl1pPr>
          </a:lstStyle>
          <a:p>
            <a:pPr/>
            <a:r>
              <a:t>Professor Simon Bolton</a:t>
            </a:r>
          </a:p>
        </p:txBody>
      </p:sp>
      <p:pic>
        <p:nvPicPr>
          <p:cNvPr id="262" name="Screenshot 2022-06-20 at 08.37.39.png" descr="Screenshot 2022-06-20 at 08.37.39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749602" y="11534833"/>
            <a:ext cx="6128542" cy="1706178"/>
          </a:xfrm>
          <a:prstGeom prst="rect">
            <a:avLst/>
          </a:prstGeom>
          <a:ln w="12700">
            <a:miter lim="400000"/>
          </a:ln>
        </p:spPr>
      </p:pic>
      <p:sp>
        <p:nvSpPr>
          <p:cNvPr id="263" name="White space…"/>
          <p:cNvSpPr txBox="1"/>
          <p:nvPr/>
        </p:nvSpPr>
        <p:spPr>
          <a:xfrm>
            <a:off x="1473916" y="2672211"/>
            <a:ext cx="18455343" cy="5301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1" sz="12400"/>
            </a:pPr>
            <a:r>
              <a:t>White space </a:t>
            </a:r>
          </a:p>
          <a:p>
            <a:pPr algn="l">
              <a:defRPr b="1" sz="12400"/>
            </a:pPr>
            <a:r>
              <a:t>Product Development</a:t>
            </a:r>
          </a:p>
          <a:p>
            <a:pPr algn="l">
              <a:defRPr sz="9000"/>
            </a:pPr>
            <a:r>
              <a:t>Opportunity to participate in testing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75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CB41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Rectangle"/>
          <p:cNvSpPr/>
          <p:nvPr/>
        </p:nvSpPr>
        <p:spPr>
          <a:xfrm>
            <a:off x="-36478" y="10563833"/>
            <a:ext cx="24456955" cy="3184178"/>
          </a:xfrm>
          <a:prstGeom prst="rect">
            <a:avLst/>
          </a:prstGeom>
          <a:solidFill>
            <a:srgbClr val="D6D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2438337"/>
          </a:p>
        </p:txBody>
      </p:sp>
      <p:sp>
        <p:nvSpPr>
          <p:cNvPr id="266" name="Opportunity to participate in testing"/>
          <p:cNvSpPr txBox="1"/>
          <p:nvPr/>
        </p:nvSpPr>
        <p:spPr>
          <a:xfrm>
            <a:off x="930472" y="12368550"/>
            <a:ext cx="8460277" cy="6335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>
            <a:lvl1pPr algn="l" defTabSz="825500">
              <a:defRPr sz="2500">
                <a:solidFill>
                  <a:srgbClr val="000000"/>
                </a:solidFill>
              </a:defRPr>
            </a:lvl1pPr>
          </a:lstStyle>
          <a:p>
            <a:pPr/>
            <a:r>
              <a:t>Opportunity to participate in testing </a:t>
            </a:r>
          </a:p>
        </p:txBody>
      </p:sp>
      <p:pic>
        <p:nvPicPr>
          <p:cNvPr id="267" name="Screenshot 2022-06-20 at 08.37.39.png" descr="Screenshot 2022-06-20 at 08.37.39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398545" y="11302834"/>
            <a:ext cx="6128542" cy="1706177"/>
          </a:xfrm>
          <a:prstGeom prst="rect">
            <a:avLst/>
          </a:prstGeom>
          <a:ln w="12700">
            <a:miter lim="400000"/>
          </a:ln>
        </p:spPr>
      </p:pic>
      <p:sp>
        <p:nvSpPr>
          <p:cNvPr id="268" name="White space Product Development"/>
          <p:cNvSpPr txBox="1"/>
          <p:nvPr>
            <p:ph type="title" idx="4294967295"/>
          </p:nvPr>
        </p:nvSpPr>
        <p:spPr>
          <a:xfrm>
            <a:off x="965303" y="11489897"/>
            <a:ext cx="12741628" cy="847197"/>
          </a:xfrm>
          <a:prstGeom prst="rect">
            <a:avLst/>
          </a:prstGeom>
        </p:spPr>
        <p:txBody>
          <a:bodyPr/>
          <a:lstStyle>
            <a:lvl1pPr defTabSz="2048204">
              <a:defRPr spc="-112" sz="4000"/>
            </a:lvl1pPr>
          </a:lstStyle>
          <a:p>
            <a:pPr/>
            <a:r>
              <a:t>White space Product Development</a:t>
            </a:r>
          </a:p>
        </p:txBody>
      </p:sp>
      <p:sp>
        <p:nvSpPr>
          <p:cNvPr id="269" name="We are looking for 5 to 10 SMEs with multiple product service categories to participate in our white space product development testing."/>
          <p:cNvSpPr txBox="1"/>
          <p:nvPr/>
        </p:nvSpPr>
        <p:spPr>
          <a:xfrm>
            <a:off x="932797" y="2755262"/>
            <a:ext cx="19392967" cy="50351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110000"/>
              </a:lnSpc>
              <a:defRPr b="1" sz="7500">
                <a:solidFill>
                  <a:srgbClr val="000000"/>
                </a:solidFill>
              </a:defRPr>
            </a:lvl1pPr>
          </a:lstStyle>
          <a:p>
            <a:pPr/>
            <a:r>
              <a:t>We are looking for 5 to 10 SMEs with multiple product service categories to participate in our white space product development testing.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75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CB41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Rectangle"/>
          <p:cNvSpPr/>
          <p:nvPr/>
        </p:nvSpPr>
        <p:spPr>
          <a:xfrm>
            <a:off x="-36478" y="10563833"/>
            <a:ext cx="24456955" cy="3184178"/>
          </a:xfrm>
          <a:prstGeom prst="rect">
            <a:avLst/>
          </a:prstGeom>
          <a:solidFill>
            <a:srgbClr val="D6D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2438337"/>
          </a:p>
        </p:txBody>
      </p:sp>
      <p:pic>
        <p:nvPicPr>
          <p:cNvPr id="272" name="Screenshot 2022-06-20 at 08.37.39.png" descr="Screenshot 2022-06-20 at 08.37.39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398545" y="11302834"/>
            <a:ext cx="6128542" cy="1706177"/>
          </a:xfrm>
          <a:prstGeom prst="rect">
            <a:avLst/>
          </a:prstGeom>
          <a:ln w="12700">
            <a:miter lim="400000"/>
          </a:ln>
        </p:spPr>
      </p:pic>
      <p:sp>
        <p:nvSpPr>
          <p:cNvPr id="273" name="White space Product Development"/>
          <p:cNvSpPr txBox="1"/>
          <p:nvPr>
            <p:ph type="title" idx="4294967295"/>
          </p:nvPr>
        </p:nvSpPr>
        <p:spPr>
          <a:xfrm>
            <a:off x="965303" y="11489897"/>
            <a:ext cx="12741628" cy="847197"/>
          </a:xfrm>
          <a:prstGeom prst="rect">
            <a:avLst/>
          </a:prstGeom>
        </p:spPr>
        <p:txBody>
          <a:bodyPr/>
          <a:lstStyle>
            <a:lvl1pPr defTabSz="1269886">
              <a:defRPr spc="-139" sz="4960"/>
            </a:lvl1pPr>
          </a:lstStyle>
          <a:p>
            <a:pPr/>
            <a:r>
              <a:t>White space Product Development</a:t>
            </a:r>
          </a:p>
        </p:txBody>
      </p:sp>
      <p:sp>
        <p:nvSpPr>
          <p:cNvPr id="274" name="Square"/>
          <p:cNvSpPr/>
          <p:nvPr/>
        </p:nvSpPr>
        <p:spPr>
          <a:xfrm>
            <a:off x="15436130" y="3932173"/>
            <a:ext cx="2307351" cy="230735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75" name="Square"/>
          <p:cNvSpPr/>
          <p:nvPr/>
        </p:nvSpPr>
        <p:spPr>
          <a:xfrm>
            <a:off x="17850163" y="3932173"/>
            <a:ext cx="2307350" cy="230735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76" name="Square"/>
          <p:cNvSpPr/>
          <p:nvPr/>
        </p:nvSpPr>
        <p:spPr>
          <a:xfrm>
            <a:off x="15441277" y="6335912"/>
            <a:ext cx="2307351" cy="230735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77" name="Square"/>
          <p:cNvSpPr/>
          <p:nvPr/>
        </p:nvSpPr>
        <p:spPr>
          <a:xfrm>
            <a:off x="17855311" y="6335912"/>
            <a:ext cx="2307351" cy="230735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78" name="Q1"/>
          <p:cNvSpPr txBox="1"/>
          <p:nvPr/>
        </p:nvSpPr>
        <p:spPr>
          <a:xfrm>
            <a:off x="15510783" y="4035741"/>
            <a:ext cx="616728" cy="6335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800">
                <a:solidFill>
                  <a:srgbClr val="FCB413"/>
                </a:solidFill>
              </a:defRPr>
            </a:lvl1pPr>
          </a:lstStyle>
          <a:p>
            <a:pPr/>
            <a:r>
              <a:t>Q1</a:t>
            </a:r>
          </a:p>
        </p:txBody>
      </p:sp>
      <p:sp>
        <p:nvSpPr>
          <p:cNvPr id="279" name="Q2"/>
          <p:cNvSpPr txBox="1"/>
          <p:nvPr/>
        </p:nvSpPr>
        <p:spPr>
          <a:xfrm>
            <a:off x="19475022" y="4035741"/>
            <a:ext cx="616727" cy="6335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800">
                <a:solidFill>
                  <a:srgbClr val="FCB413"/>
                </a:solidFill>
              </a:defRPr>
            </a:lvl1pPr>
          </a:lstStyle>
          <a:p>
            <a:pPr/>
            <a:r>
              <a:t>Q2</a:t>
            </a:r>
          </a:p>
        </p:txBody>
      </p:sp>
      <p:sp>
        <p:nvSpPr>
          <p:cNvPr id="280" name="Q3"/>
          <p:cNvSpPr txBox="1"/>
          <p:nvPr/>
        </p:nvSpPr>
        <p:spPr>
          <a:xfrm>
            <a:off x="19475022" y="8087216"/>
            <a:ext cx="616727" cy="461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800">
                <a:solidFill>
                  <a:srgbClr val="FCB413"/>
                </a:solidFill>
              </a:defRPr>
            </a:lvl1pPr>
          </a:lstStyle>
          <a:p>
            <a:pPr/>
            <a:r>
              <a:t>Q3</a:t>
            </a:r>
          </a:p>
        </p:txBody>
      </p:sp>
      <p:sp>
        <p:nvSpPr>
          <p:cNvPr id="281" name="Q4"/>
          <p:cNvSpPr txBox="1"/>
          <p:nvPr/>
        </p:nvSpPr>
        <p:spPr>
          <a:xfrm>
            <a:off x="15510783" y="8087216"/>
            <a:ext cx="616728" cy="461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800">
                <a:solidFill>
                  <a:srgbClr val="FCB413"/>
                </a:solidFill>
              </a:defRPr>
            </a:lvl1pPr>
          </a:lstStyle>
          <a:p>
            <a:pPr/>
            <a:r>
              <a:t>Q4</a:t>
            </a:r>
          </a:p>
        </p:txBody>
      </p:sp>
      <p:sp>
        <p:nvSpPr>
          <p:cNvPr id="282" name="transactional"/>
          <p:cNvSpPr txBox="1"/>
          <p:nvPr/>
        </p:nvSpPr>
        <p:spPr>
          <a:xfrm>
            <a:off x="15379771" y="2857122"/>
            <a:ext cx="1864158" cy="461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transactional</a:t>
            </a:r>
          </a:p>
        </p:txBody>
      </p:sp>
      <p:sp>
        <p:nvSpPr>
          <p:cNvPr id="283" name="relational"/>
          <p:cNvSpPr txBox="1"/>
          <p:nvPr/>
        </p:nvSpPr>
        <p:spPr>
          <a:xfrm>
            <a:off x="18865677" y="9229046"/>
            <a:ext cx="1344778" cy="461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relational</a:t>
            </a:r>
          </a:p>
        </p:txBody>
      </p:sp>
      <p:sp>
        <p:nvSpPr>
          <p:cNvPr id="284" name="Customer Quadrant Model (CQM)…"/>
          <p:cNvSpPr txBox="1"/>
          <p:nvPr/>
        </p:nvSpPr>
        <p:spPr>
          <a:xfrm>
            <a:off x="15330178" y="1529513"/>
            <a:ext cx="5999735" cy="7568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2900">
                <a:solidFill>
                  <a:srgbClr val="FFFFFF"/>
                </a:solidFill>
              </a:defRPr>
            </a:pPr>
            <a:r>
              <a:t>Customer Quadrant Model (CQM)</a:t>
            </a:r>
          </a:p>
          <a:p>
            <a:pPr algn="l">
              <a:defRPr b="1" sz="1400">
                <a:solidFill>
                  <a:srgbClr val="FFFFFF"/>
                </a:solidFill>
              </a:defRPr>
            </a:pPr>
            <a:r>
              <a:t>© 2022 S M Bolton</a:t>
            </a:r>
          </a:p>
        </p:txBody>
      </p:sp>
      <p:sp>
        <p:nvSpPr>
          <p:cNvPr id="285" name="80% of customers v 20% of value"/>
          <p:cNvSpPr txBox="1"/>
          <p:nvPr/>
        </p:nvSpPr>
        <p:spPr>
          <a:xfrm>
            <a:off x="15592431" y="5036010"/>
            <a:ext cx="1760787" cy="93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1800">
                <a:solidFill>
                  <a:srgbClr val="FCB413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80% of customers v 20% of value</a:t>
            </a:r>
          </a:p>
        </p:txBody>
      </p:sp>
      <p:sp>
        <p:nvSpPr>
          <p:cNvPr id="286" name="20% of customers v 80% of value"/>
          <p:cNvSpPr txBox="1"/>
          <p:nvPr/>
        </p:nvSpPr>
        <p:spPr>
          <a:xfrm>
            <a:off x="15592431" y="6696785"/>
            <a:ext cx="1760787" cy="93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1800">
                <a:solidFill>
                  <a:srgbClr val="FCB413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20% of customers v 80% of value</a:t>
            </a:r>
          </a:p>
        </p:txBody>
      </p:sp>
      <p:sp>
        <p:nvSpPr>
          <p:cNvPr id="287" name="Line"/>
          <p:cNvSpPr/>
          <p:nvPr/>
        </p:nvSpPr>
        <p:spPr>
          <a:xfrm flipH="1">
            <a:off x="15417579" y="9123733"/>
            <a:ext cx="4762082" cy="1"/>
          </a:xfrm>
          <a:prstGeom prst="line">
            <a:avLst/>
          </a:prstGeom>
          <a:ln w="889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88" name="Line"/>
          <p:cNvSpPr/>
          <p:nvPr/>
        </p:nvSpPr>
        <p:spPr>
          <a:xfrm>
            <a:off x="15417579" y="3493748"/>
            <a:ext cx="4762082" cy="1"/>
          </a:xfrm>
          <a:prstGeom prst="line">
            <a:avLst/>
          </a:prstGeom>
          <a:ln w="889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89" name="Line"/>
          <p:cNvSpPr/>
          <p:nvPr/>
        </p:nvSpPr>
        <p:spPr>
          <a:xfrm>
            <a:off x="20703914" y="3944888"/>
            <a:ext cx="1" cy="4762082"/>
          </a:xfrm>
          <a:prstGeom prst="line">
            <a:avLst/>
          </a:prstGeom>
          <a:ln w="63500">
            <a:solidFill>
              <a:srgbClr val="FFFFFF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90" name="transition"/>
          <p:cNvSpPr txBox="1"/>
          <p:nvPr/>
        </p:nvSpPr>
        <p:spPr>
          <a:xfrm rot="5400000">
            <a:off x="20490010" y="4400768"/>
            <a:ext cx="1373125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transition</a:t>
            </a:r>
          </a:p>
        </p:txBody>
      </p:sp>
      <p:sp>
        <p:nvSpPr>
          <p:cNvPr id="291" name="Circle"/>
          <p:cNvSpPr/>
          <p:nvPr/>
        </p:nvSpPr>
        <p:spPr>
          <a:xfrm>
            <a:off x="6212571" y="2385696"/>
            <a:ext cx="647600" cy="647600"/>
          </a:xfrm>
          <a:prstGeom prst="ellipse">
            <a:avLst/>
          </a:prstGeom>
          <a:ln w="381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92" name="Line"/>
          <p:cNvSpPr/>
          <p:nvPr/>
        </p:nvSpPr>
        <p:spPr>
          <a:xfrm flipV="1">
            <a:off x="6536371" y="2478495"/>
            <a:ext cx="1" cy="461367"/>
          </a:xfrm>
          <a:prstGeom prst="line">
            <a:avLst/>
          </a:prstGeom>
          <a:ln w="63500">
            <a:solidFill>
              <a:srgbClr val="FFFFFF"/>
            </a:solidFill>
            <a:miter lim="400000"/>
            <a:tailEnd type="arrow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93" name="Circle"/>
          <p:cNvSpPr/>
          <p:nvPr/>
        </p:nvSpPr>
        <p:spPr>
          <a:xfrm>
            <a:off x="6212571" y="6162740"/>
            <a:ext cx="647600" cy="647599"/>
          </a:xfrm>
          <a:prstGeom prst="ellipse">
            <a:avLst/>
          </a:prstGeom>
          <a:ln w="381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94" name="Line"/>
          <p:cNvSpPr/>
          <p:nvPr/>
        </p:nvSpPr>
        <p:spPr>
          <a:xfrm flipV="1">
            <a:off x="6536371" y="5985782"/>
            <a:ext cx="1" cy="461367"/>
          </a:xfrm>
          <a:prstGeom prst="line">
            <a:avLst/>
          </a:prstGeom>
          <a:ln w="63500">
            <a:solidFill>
              <a:srgbClr val="FFFFFF"/>
            </a:solidFill>
            <a:miter lim="400000"/>
            <a:tailEnd type="arrow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95" name="Rectangle"/>
          <p:cNvSpPr/>
          <p:nvPr/>
        </p:nvSpPr>
        <p:spPr>
          <a:xfrm>
            <a:off x="2976744" y="2089035"/>
            <a:ext cx="8479143" cy="3050075"/>
          </a:xfrm>
          <a:prstGeom prst="rect">
            <a:avLst/>
          </a:prstGeom>
          <a:solidFill>
            <a:srgbClr val="42424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96" name="Rectangle"/>
          <p:cNvSpPr/>
          <p:nvPr/>
        </p:nvSpPr>
        <p:spPr>
          <a:xfrm>
            <a:off x="3517288" y="2504838"/>
            <a:ext cx="3246120" cy="150762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97" name="Line"/>
          <p:cNvSpPr/>
          <p:nvPr/>
        </p:nvSpPr>
        <p:spPr>
          <a:xfrm flipV="1">
            <a:off x="7216315" y="2462337"/>
            <a:ext cx="1" cy="2303474"/>
          </a:xfrm>
          <a:prstGeom prst="line">
            <a:avLst/>
          </a:prstGeom>
          <a:ln w="381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98" name="Line"/>
          <p:cNvSpPr/>
          <p:nvPr/>
        </p:nvSpPr>
        <p:spPr>
          <a:xfrm>
            <a:off x="7872328" y="3999677"/>
            <a:ext cx="2969325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99" name="£330K"/>
          <p:cNvSpPr txBox="1"/>
          <p:nvPr/>
        </p:nvSpPr>
        <p:spPr>
          <a:xfrm>
            <a:off x="8260670" y="2786182"/>
            <a:ext cx="2172082" cy="944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5500">
                <a:solidFill>
                  <a:srgbClr val="FFFFFF"/>
                </a:solidFill>
              </a:defRPr>
            </a:lvl1pPr>
          </a:lstStyle>
          <a:p>
            <a:pPr/>
            <a:r>
              <a:t>£330K</a:t>
            </a:r>
          </a:p>
        </p:txBody>
      </p:sp>
      <p:sp>
        <p:nvSpPr>
          <p:cNvPr id="300" name="Health Insurance Company"/>
          <p:cNvSpPr txBox="1"/>
          <p:nvPr/>
        </p:nvSpPr>
        <p:spPr>
          <a:xfrm>
            <a:off x="3372567" y="4379110"/>
            <a:ext cx="3354973" cy="4116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100">
                <a:solidFill>
                  <a:srgbClr val="FFFFFF"/>
                </a:solidFill>
              </a:defRPr>
            </a:lvl1pPr>
          </a:lstStyle>
          <a:p>
            <a:pPr/>
            <a:r>
              <a:t>Health Insurance Company</a:t>
            </a:r>
          </a:p>
        </p:txBody>
      </p:sp>
      <p:sp>
        <p:nvSpPr>
          <p:cNvPr id="301" name="Rectangle"/>
          <p:cNvSpPr/>
          <p:nvPr/>
        </p:nvSpPr>
        <p:spPr>
          <a:xfrm>
            <a:off x="2976744" y="5866079"/>
            <a:ext cx="8479143" cy="3050076"/>
          </a:xfrm>
          <a:prstGeom prst="rect">
            <a:avLst/>
          </a:prstGeom>
          <a:solidFill>
            <a:srgbClr val="42424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302" name="Rectangle"/>
          <p:cNvSpPr/>
          <p:nvPr/>
        </p:nvSpPr>
        <p:spPr>
          <a:xfrm>
            <a:off x="3517288" y="6281882"/>
            <a:ext cx="3246120" cy="150762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303" name="Line"/>
          <p:cNvSpPr/>
          <p:nvPr/>
        </p:nvSpPr>
        <p:spPr>
          <a:xfrm flipV="1">
            <a:off x="7216315" y="6239380"/>
            <a:ext cx="1" cy="2303474"/>
          </a:xfrm>
          <a:prstGeom prst="line">
            <a:avLst/>
          </a:prstGeom>
          <a:ln w="381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04" name="Educational IT Company"/>
          <p:cNvSpPr txBox="1"/>
          <p:nvPr/>
        </p:nvSpPr>
        <p:spPr>
          <a:xfrm>
            <a:off x="3528187" y="8156154"/>
            <a:ext cx="3043734" cy="4116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100">
                <a:solidFill>
                  <a:srgbClr val="FFFFFF"/>
                </a:solidFill>
              </a:defRPr>
            </a:lvl1pPr>
          </a:lstStyle>
          <a:p>
            <a:pPr/>
            <a:r>
              <a:t>Educational IT Company</a:t>
            </a:r>
          </a:p>
        </p:txBody>
      </p:sp>
      <p:pic>
        <p:nvPicPr>
          <p:cNvPr id="305" name="Nugent-Sante-Logo-Strapline-01.png" descr="Nugent-Sante-Logo-Strapline-0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739538" y="2911531"/>
            <a:ext cx="2842145" cy="715242"/>
          </a:xfrm>
          <a:prstGeom prst="rect">
            <a:avLst/>
          </a:prstGeom>
          <a:ln w="12700">
            <a:miter lim="400000"/>
          </a:ln>
        </p:spPr>
      </p:pic>
      <p:pic>
        <p:nvPicPr>
          <p:cNvPr id="306" name="virtue-technologies-logo.png" descr="virtue-technologies-logo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200004" y="6502196"/>
            <a:ext cx="2085056" cy="1067001"/>
          </a:xfrm>
          <a:prstGeom prst="rect">
            <a:avLst/>
          </a:prstGeom>
          <a:ln w="12700">
            <a:miter lim="400000"/>
          </a:ln>
        </p:spPr>
      </p:pic>
      <p:sp>
        <p:nvSpPr>
          <p:cNvPr id="307" name="whitespace opportunities on £1.1m turnover"/>
          <p:cNvSpPr txBox="1"/>
          <p:nvPr/>
        </p:nvSpPr>
        <p:spPr>
          <a:xfrm>
            <a:off x="7669224" y="4176511"/>
            <a:ext cx="3354973" cy="72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100">
                <a:solidFill>
                  <a:srgbClr val="FFFFFF"/>
                </a:solidFill>
              </a:defRPr>
            </a:lvl1pPr>
          </a:lstStyle>
          <a:p>
            <a:pPr/>
            <a:r>
              <a:t>whitespace opportunities on £1.1m turnover</a:t>
            </a:r>
          </a:p>
        </p:txBody>
      </p:sp>
      <p:sp>
        <p:nvSpPr>
          <p:cNvPr id="308" name="Line"/>
          <p:cNvSpPr/>
          <p:nvPr/>
        </p:nvSpPr>
        <p:spPr>
          <a:xfrm>
            <a:off x="7942598" y="7705552"/>
            <a:ext cx="2969325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09" name="£2.67m"/>
          <p:cNvSpPr txBox="1"/>
          <p:nvPr/>
        </p:nvSpPr>
        <p:spPr>
          <a:xfrm>
            <a:off x="8169587" y="6492056"/>
            <a:ext cx="2494789" cy="944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5500">
                <a:solidFill>
                  <a:srgbClr val="FFFFFF"/>
                </a:solidFill>
              </a:defRPr>
            </a:lvl1pPr>
          </a:lstStyle>
          <a:p>
            <a:pPr/>
            <a:r>
              <a:t>£2.67m</a:t>
            </a:r>
          </a:p>
        </p:txBody>
      </p:sp>
      <p:sp>
        <p:nvSpPr>
          <p:cNvPr id="310" name="whitespace opportunities on £9.5m turnover"/>
          <p:cNvSpPr txBox="1"/>
          <p:nvPr/>
        </p:nvSpPr>
        <p:spPr>
          <a:xfrm>
            <a:off x="7739494" y="7882386"/>
            <a:ext cx="3354973" cy="729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100">
                <a:solidFill>
                  <a:srgbClr val="FFFFFF"/>
                </a:solidFill>
              </a:defRPr>
            </a:lvl1pPr>
          </a:lstStyle>
          <a:p>
            <a:pPr/>
            <a:r>
              <a:t>whitespace opportunities on £9.5m turnover</a:t>
            </a:r>
          </a:p>
        </p:txBody>
      </p:sp>
      <p:sp>
        <p:nvSpPr>
          <p:cNvPr id="311" name="Current testing"/>
          <p:cNvSpPr txBox="1"/>
          <p:nvPr>
            <p:ph type="body" sz="quarter" idx="4294967295"/>
          </p:nvPr>
        </p:nvSpPr>
        <p:spPr>
          <a:xfrm>
            <a:off x="930472" y="12368550"/>
            <a:ext cx="8460277" cy="633536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1pPr>
          </a:lstStyle>
          <a:p>
            <a:pPr/>
            <a:r>
              <a:t>Current testing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75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CB41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Rectangle"/>
          <p:cNvSpPr/>
          <p:nvPr/>
        </p:nvSpPr>
        <p:spPr>
          <a:xfrm>
            <a:off x="-36478" y="10563833"/>
            <a:ext cx="24456955" cy="3184178"/>
          </a:xfrm>
          <a:prstGeom prst="rect">
            <a:avLst/>
          </a:prstGeom>
          <a:solidFill>
            <a:srgbClr val="D6D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2438337"/>
          </a:p>
        </p:txBody>
      </p:sp>
      <p:sp>
        <p:nvSpPr>
          <p:cNvPr id="314" name="Opportunity to participate in testing"/>
          <p:cNvSpPr txBox="1"/>
          <p:nvPr/>
        </p:nvSpPr>
        <p:spPr>
          <a:xfrm>
            <a:off x="930472" y="12368550"/>
            <a:ext cx="8460277" cy="6335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>
            <a:lvl1pPr algn="l" defTabSz="825500">
              <a:defRPr sz="2500">
                <a:solidFill>
                  <a:srgbClr val="000000"/>
                </a:solidFill>
              </a:defRPr>
            </a:lvl1pPr>
          </a:lstStyle>
          <a:p>
            <a:pPr/>
            <a:r>
              <a:t>Opportunity to participate in testing </a:t>
            </a:r>
          </a:p>
        </p:txBody>
      </p:sp>
      <p:pic>
        <p:nvPicPr>
          <p:cNvPr id="315" name="Screenshot 2022-06-20 at 08.37.39.png" descr="Screenshot 2022-06-20 at 08.37.39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398545" y="11302834"/>
            <a:ext cx="6128542" cy="1706177"/>
          </a:xfrm>
          <a:prstGeom prst="rect">
            <a:avLst/>
          </a:prstGeom>
          <a:ln w="12700">
            <a:miter lim="400000"/>
          </a:ln>
        </p:spPr>
      </p:pic>
      <p:sp>
        <p:nvSpPr>
          <p:cNvPr id="316" name="White space Product Development"/>
          <p:cNvSpPr txBox="1"/>
          <p:nvPr>
            <p:ph type="title" idx="4294967295"/>
          </p:nvPr>
        </p:nvSpPr>
        <p:spPr>
          <a:xfrm>
            <a:off x="965303" y="11489897"/>
            <a:ext cx="12741628" cy="847197"/>
          </a:xfrm>
          <a:prstGeom prst="rect">
            <a:avLst/>
          </a:prstGeom>
        </p:spPr>
        <p:txBody>
          <a:bodyPr/>
          <a:lstStyle>
            <a:lvl1pPr defTabSz="2048204">
              <a:defRPr spc="-112" sz="4000"/>
            </a:lvl1pPr>
          </a:lstStyle>
          <a:p>
            <a:pPr/>
            <a:r>
              <a:t>White space Product Development</a:t>
            </a:r>
          </a:p>
        </p:txBody>
      </p:sp>
      <p:sp>
        <p:nvSpPr>
          <p:cNvPr id="317" name="If interested please speak with Michael Banford or Prof Simon Bolton"/>
          <p:cNvSpPr txBox="1"/>
          <p:nvPr/>
        </p:nvSpPr>
        <p:spPr>
          <a:xfrm>
            <a:off x="932797" y="4023769"/>
            <a:ext cx="19392967" cy="24981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110000"/>
              </a:lnSpc>
              <a:defRPr b="1" sz="7500">
                <a:solidFill>
                  <a:srgbClr val="000000"/>
                </a:solidFill>
              </a:defRPr>
            </a:lvl1pPr>
          </a:lstStyle>
          <a:p>
            <a:pPr/>
            <a:r>
              <a:t>If interested please speak with Michael Banford or Prof Simon Bolton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75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8F82676320954CACE82D2BFC5503EF" ma:contentTypeVersion="17" ma:contentTypeDescription="Create a new document." ma:contentTypeScope="" ma:versionID="c1ab41b1cdba95a9ac6872e2729c2dd6">
  <xsd:schema xmlns:xsd="http://www.w3.org/2001/XMLSchema" xmlns:xs="http://www.w3.org/2001/XMLSchema" xmlns:p="http://schemas.microsoft.com/office/2006/metadata/properties" xmlns:ns2="de416d6e-36a2-4a24-a75a-70c6925aa75b" xmlns:ns3="f9007de1-e208-4118-a2f5-08eb1ba905e1" targetNamespace="http://schemas.microsoft.com/office/2006/metadata/properties" ma:root="true" ma:fieldsID="9f854437ed8e0501f826d0ac8ed3606b" ns2:_="" ns3:_="">
    <xsd:import namespace="de416d6e-36a2-4a24-a75a-70c6925aa75b"/>
    <xsd:import namespace="f9007de1-e208-4118-a2f5-08eb1ba905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416d6e-36a2-4a24-a75a-70c6925aa7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Date" ma:index="21" nillable="true" ma:displayName="Date" ma:format="DateOnly" ma:internalName="Date">
      <xsd:simpleType>
        <xsd:restriction base="dms:DateTime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f80d11ac-c5b9-425e-bc58-d533855d77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007de1-e208-4118-a2f5-08eb1ba905e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68da4ff2-01a1-4710-8a9e-b044445736d5}" ma:internalName="TaxCatchAll" ma:showField="CatchAllData" ma:web="f9007de1-e208-4118-a2f5-08eb1ba905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4C9579-FD28-40CC-848B-FA50437A7C5C}"/>
</file>

<file path=customXml/itemProps2.xml><?xml version="1.0" encoding="utf-8"?>
<ds:datastoreItem xmlns:ds="http://schemas.openxmlformats.org/officeDocument/2006/customXml" ds:itemID="{308AA795-DA27-4142-9E2C-3D1B06DB409A}"/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