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6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5.xml" ContentType="application/vnd.openxmlformats-officedocument.presentationml.slide+xml"/>
  <Override PartName="/ppt/slides/slide18.xml" ContentType="application/vnd.openxmlformats-officedocument.presentationml.slide+xml"/>
  <Override PartName="/ppt/slides/slide20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19.xml" ContentType="application/vnd.openxmlformats-officedocument.presentationml.slide+xml"/>
  <Override PartName="/ppt/slides/slide26.xml" ContentType="application/vnd.openxmlformats-officedocument.presentationml.slide+xml"/>
  <Override PartName="/ppt/slides/slide24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5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6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3.xml" ContentType="application/vnd.openxmlformats-officedocument.presentationml.notesSlide+xml"/>
  <Override PartName="/ppt/slideLayouts/slideLayout18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5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Layouts/slideLayout7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09" r:id="rId1"/>
  </p:sldMasterIdLst>
  <p:notesMasterIdLst>
    <p:notesMasterId r:id="rId28"/>
  </p:notesMasterIdLst>
  <p:sldIdLst>
    <p:sldId id="326" r:id="rId2"/>
    <p:sldId id="539" r:id="rId3"/>
    <p:sldId id="555" r:id="rId4"/>
    <p:sldId id="516" r:id="rId5"/>
    <p:sldId id="394" r:id="rId6"/>
    <p:sldId id="554" r:id="rId7"/>
    <p:sldId id="536" r:id="rId8"/>
    <p:sldId id="513" r:id="rId9"/>
    <p:sldId id="476" r:id="rId10"/>
    <p:sldId id="526" r:id="rId11"/>
    <p:sldId id="527" r:id="rId12"/>
    <p:sldId id="553" r:id="rId13"/>
    <p:sldId id="556" r:id="rId14"/>
    <p:sldId id="557" r:id="rId15"/>
    <p:sldId id="558" r:id="rId16"/>
    <p:sldId id="411" r:id="rId17"/>
    <p:sldId id="564" r:id="rId18"/>
    <p:sldId id="566" r:id="rId19"/>
    <p:sldId id="565" r:id="rId20"/>
    <p:sldId id="567" r:id="rId21"/>
    <p:sldId id="560" r:id="rId22"/>
    <p:sldId id="561" r:id="rId23"/>
    <p:sldId id="562" r:id="rId24"/>
    <p:sldId id="563" r:id="rId25"/>
    <p:sldId id="559" r:id="rId26"/>
    <p:sldId id="399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7E3E4"/>
    <a:srgbClr val="12273F"/>
    <a:srgbClr val="C4C9CF"/>
    <a:srgbClr val="E7E9EC"/>
    <a:srgbClr val="FE015B"/>
    <a:srgbClr val="3CD7D9"/>
    <a:srgbClr val="FF7300"/>
    <a:srgbClr val="9E71FE"/>
    <a:srgbClr val="D4AF37"/>
    <a:srgbClr val="A5D7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99" autoAdjust="0"/>
    <p:restoredTop sz="94660"/>
  </p:normalViewPr>
  <p:slideViewPr>
    <p:cSldViewPr snapToGrid="0" showGuides="1">
      <p:cViewPr varScale="1">
        <p:scale>
          <a:sx n="69" d="100"/>
          <a:sy n="69" d="100"/>
        </p:scale>
        <p:origin x="560" y="4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customXml" Target="../customXml/item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ustomXml" Target="../customXml/item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40E002-B88B-4BB0-BA5A-919501F4FBF2}" type="datetimeFigureOut">
              <a:rPr lang="en-GB" smtClean="0"/>
              <a:t>13/07/2022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5E53B0-EFB7-4B0E-B012-E676534541B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0667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5E53B0-EFB7-4B0E-B012-E676534541B5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77947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5E53B0-EFB7-4B0E-B012-E676534541B5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99117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aseline="0" dirty="0" smtClean="0"/>
              <a:t>MPC tries to signal direction of travel in interest rates with a statement of “forward guidance”.</a:t>
            </a:r>
          </a:p>
          <a:p>
            <a:endParaRPr lang="en-GB" baseline="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1</a:t>
            </a:r>
            <a:r>
              <a:rPr lang="en-GB" baseline="30000" dirty="0" smtClean="0"/>
              <a:t>ST</a:t>
            </a:r>
            <a:r>
              <a:rPr lang="en-GB" dirty="0" smtClean="0"/>
              <a:t> BULLET </a:t>
            </a:r>
            <a:r>
              <a:rPr lang="en-GB" baseline="0" dirty="0" smtClean="0"/>
              <a:t>means </a:t>
            </a:r>
            <a:r>
              <a:rPr lang="en-GB" dirty="0" smtClean="0"/>
              <a:t>MPC will do whatever it takes to return CPI inflation back to 2% target.</a:t>
            </a:r>
          </a:p>
          <a:p>
            <a:endParaRPr lang="en-GB" dirty="0" smtClean="0"/>
          </a:p>
          <a:p>
            <a:r>
              <a:rPr lang="en-GB" dirty="0" smtClean="0"/>
              <a:t>2</a:t>
            </a:r>
            <a:r>
              <a:rPr lang="en-GB" baseline="30000" dirty="0" smtClean="0"/>
              <a:t>nd</a:t>
            </a:r>
            <a:r>
              <a:rPr lang="en-GB" dirty="0" smtClean="0"/>
              <a:t> BULLET policy will evolve at each meeting</a:t>
            </a:r>
            <a:r>
              <a:rPr lang="en-GB" baseline="0" dirty="0" smtClean="0"/>
              <a:t> in line with the evidence before them – the data &amp; news since the last decision.</a:t>
            </a:r>
          </a:p>
          <a:p>
            <a:endParaRPr lang="en-GB" dirty="0" smtClean="0"/>
          </a:p>
          <a:p>
            <a:r>
              <a:rPr lang="en-GB" dirty="0" smtClean="0"/>
              <a:t>3</a:t>
            </a:r>
            <a:r>
              <a:rPr lang="en-GB" baseline="30000" dirty="0" smtClean="0"/>
              <a:t>rd</a:t>
            </a:r>
            <a:r>
              <a:rPr lang="en-GB" dirty="0" smtClean="0"/>
              <a:t> BULLET in</a:t>
            </a:r>
            <a:r>
              <a:rPr lang="en-GB" baseline="0" dirty="0" smtClean="0"/>
              <a:t> red, signals the </a:t>
            </a:r>
            <a:r>
              <a:rPr lang="en-GB" baseline="0" dirty="0" err="1" smtClean="0"/>
              <a:t>Cttee</a:t>
            </a:r>
            <a:r>
              <a:rPr lang="en-GB" baseline="0" dirty="0" smtClean="0"/>
              <a:t> is prepared to act more aggressively – i.e. to increase rates by more than 25bp at a time.</a:t>
            </a:r>
          </a:p>
          <a:p>
            <a:endParaRPr lang="en-GB" baseline="0" dirty="0" smtClean="0"/>
          </a:p>
          <a:p>
            <a:r>
              <a:rPr lang="en-GB" baseline="0" dirty="0" smtClean="0"/>
              <a:t>Think that more aggressive/larger increases will dep on how long the labour market remains tight – bcos the lab mkt is the prime determinant of domestically-generated inflation.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5E53B0-EFB7-4B0E-B012-E676534541B5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32188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aseline="0" dirty="0" smtClean="0"/>
              <a:t>MPC tries to signal direction of travel in interest rates with a statement of “forward guidance”.</a:t>
            </a:r>
          </a:p>
          <a:p>
            <a:endParaRPr lang="en-GB" baseline="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1</a:t>
            </a:r>
            <a:r>
              <a:rPr lang="en-GB" baseline="30000" dirty="0" smtClean="0"/>
              <a:t>ST</a:t>
            </a:r>
            <a:r>
              <a:rPr lang="en-GB" dirty="0" smtClean="0"/>
              <a:t> BULLET </a:t>
            </a:r>
            <a:r>
              <a:rPr lang="en-GB" baseline="0" dirty="0" smtClean="0"/>
              <a:t>means </a:t>
            </a:r>
            <a:r>
              <a:rPr lang="en-GB" dirty="0" smtClean="0"/>
              <a:t>MPC will do whatever it takes to return CPI inflation back to 2% target.</a:t>
            </a:r>
          </a:p>
          <a:p>
            <a:endParaRPr lang="en-GB" dirty="0" smtClean="0"/>
          </a:p>
          <a:p>
            <a:r>
              <a:rPr lang="en-GB" dirty="0" smtClean="0"/>
              <a:t>2</a:t>
            </a:r>
            <a:r>
              <a:rPr lang="en-GB" baseline="30000" dirty="0" smtClean="0"/>
              <a:t>nd</a:t>
            </a:r>
            <a:r>
              <a:rPr lang="en-GB" dirty="0" smtClean="0"/>
              <a:t> BULLET policy will evolve at each meeting</a:t>
            </a:r>
            <a:r>
              <a:rPr lang="en-GB" baseline="0" dirty="0" smtClean="0"/>
              <a:t> in line with the evidence before them – the data &amp; news since the last decision.</a:t>
            </a:r>
          </a:p>
          <a:p>
            <a:endParaRPr lang="en-GB" dirty="0" smtClean="0"/>
          </a:p>
          <a:p>
            <a:r>
              <a:rPr lang="en-GB" dirty="0" smtClean="0"/>
              <a:t>3</a:t>
            </a:r>
            <a:r>
              <a:rPr lang="en-GB" baseline="30000" dirty="0" smtClean="0"/>
              <a:t>rd</a:t>
            </a:r>
            <a:r>
              <a:rPr lang="en-GB" dirty="0" smtClean="0"/>
              <a:t> BULLET in</a:t>
            </a:r>
            <a:r>
              <a:rPr lang="en-GB" baseline="0" dirty="0" smtClean="0"/>
              <a:t> red, signals the </a:t>
            </a:r>
            <a:r>
              <a:rPr lang="en-GB" baseline="0" dirty="0" err="1" smtClean="0"/>
              <a:t>Cttee</a:t>
            </a:r>
            <a:r>
              <a:rPr lang="en-GB" baseline="0" dirty="0" smtClean="0"/>
              <a:t> is prepared to act more aggressively – i.e. to increase rates by more than 25bp at a time.</a:t>
            </a:r>
          </a:p>
          <a:p>
            <a:endParaRPr lang="en-GB" baseline="0" dirty="0" smtClean="0"/>
          </a:p>
          <a:p>
            <a:r>
              <a:rPr lang="en-GB" baseline="0" dirty="0" smtClean="0"/>
              <a:t>Think that more aggressive/larger increases will dep on how long the labour market remains tight – bcos the lab mkt is the prime determinant of domestically-generated inflation.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5E53B0-EFB7-4B0E-B012-E676534541B5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82344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aseline="0" dirty="0" smtClean="0"/>
              <a:t>MPC tries to signal direction of travel in interest rates with a statement of “forward guidance”.</a:t>
            </a:r>
          </a:p>
          <a:p>
            <a:endParaRPr lang="en-GB" baseline="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1</a:t>
            </a:r>
            <a:r>
              <a:rPr lang="en-GB" baseline="30000" dirty="0" smtClean="0"/>
              <a:t>ST</a:t>
            </a:r>
            <a:r>
              <a:rPr lang="en-GB" dirty="0" smtClean="0"/>
              <a:t> BULLET </a:t>
            </a:r>
            <a:r>
              <a:rPr lang="en-GB" baseline="0" dirty="0" smtClean="0"/>
              <a:t>means </a:t>
            </a:r>
            <a:r>
              <a:rPr lang="en-GB" dirty="0" smtClean="0"/>
              <a:t>MPC will do whatever it takes to return CPI inflation back to 2% target.</a:t>
            </a:r>
          </a:p>
          <a:p>
            <a:endParaRPr lang="en-GB" dirty="0" smtClean="0"/>
          </a:p>
          <a:p>
            <a:r>
              <a:rPr lang="en-GB" dirty="0" smtClean="0"/>
              <a:t>2</a:t>
            </a:r>
            <a:r>
              <a:rPr lang="en-GB" baseline="30000" dirty="0" smtClean="0"/>
              <a:t>nd</a:t>
            </a:r>
            <a:r>
              <a:rPr lang="en-GB" dirty="0" smtClean="0"/>
              <a:t> BULLET policy will evolve at each meeting</a:t>
            </a:r>
            <a:r>
              <a:rPr lang="en-GB" baseline="0" dirty="0" smtClean="0"/>
              <a:t> in line with the evidence before them – the data &amp; news since the last decision.</a:t>
            </a:r>
          </a:p>
          <a:p>
            <a:endParaRPr lang="en-GB" dirty="0" smtClean="0"/>
          </a:p>
          <a:p>
            <a:r>
              <a:rPr lang="en-GB" dirty="0" smtClean="0"/>
              <a:t>3</a:t>
            </a:r>
            <a:r>
              <a:rPr lang="en-GB" baseline="30000" dirty="0" smtClean="0"/>
              <a:t>rd</a:t>
            </a:r>
            <a:r>
              <a:rPr lang="en-GB" dirty="0" smtClean="0"/>
              <a:t> BULLET in</a:t>
            </a:r>
            <a:r>
              <a:rPr lang="en-GB" baseline="0" dirty="0" smtClean="0"/>
              <a:t> red, signals the </a:t>
            </a:r>
            <a:r>
              <a:rPr lang="en-GB" baseline="0" dirty="0" err="1" smtClean="0"/>
              <a:t>Cttee</a:t>
            </a:r>
            <a:r>
              <a:rPr lang="en-GB" baseline="0" dirty="0" smtClean="0"/>
              <a:t> is prepared to act more aggressively – i.e. to increase rates by more than 25bp at a time.</a:t>
            </a:r>
          </a:p>
          <a:p>
            <a:endParaRPr lang="en-GB" baseline="0" dirty="0" smtClean="0"/>
          </a:p>
          <a:p>
            <a:r>
              <a:rPr lang="en-GB" baseline="0" dirty="0" smtClean="0"/>
              <a:t>Think that more aggressive/larger increases will dep on how long the labour market remains tight – bcos the lab mkt is the prime determinant of domestically-generated inflation.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5E53B0-EFB7-4B0E-B012-E676534541B5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42250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aseline="0" dirty="0" smtClean="0"/>
              <a:t>MPC tries to signal direction of travel in interest rates with a statement of “forward guidance”.</a:t>
            </a:r>
          </a:p>
          <a:p>
            <a:endParaRPr lang="en-GB" baseline="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1</a:t>
            </a:r>
            <a:r>
              <a:rPr lang="en-GB" baseline="30000" dirty="0" smtClean="0"/>
              <a:t>ST</a:t>
            </a:r>
            <a:r>
              <a:rPr lang="en-GB" dirty="0" smtClean="0"/>
              <a:t> BULLET </a:t>
            </a:r>
            <a:r>
              <a:rPr lang="en-GB" baseline="0" dirty="0" smtClean="0"/>
              <a:t>means </a:t>
            </a:r>
            <a:r>
              <a:rPr lang="en-GB" dirty="0" smtClean="0"/>
              <a:t>MPC will do whatever it takes to return CPI inflation back to 2% target.</a:t>
            </a:r>
          </a:p>
          <a:p>
            <a:endParaRPr lang="en-GB" dirty="0" smtClean="0"/>
          </a:p>
          <a:p>
            <a:r>
              <a:rPr lang="en-GB" dirty="0" smtClean="0"/>
              <a:t>2</a:t>
            </a:r>
            <a:r>
              <a:rPr lang="en-GB" baseline="30000" dirty="0" smtClean="0"/>
              <a:t>nd</a:t>
            </a:r>
            <a:r>
              <a:rPr lang="en-GB" dirty="0" smtClean="0"/>
              <a:t> BULLET policy will evolve at each meeting</a:t>
            </a:r>
            <a:r>
              <a:rPr lang="en-GB" baseline="0" dirty="0" smtClean="0"/>
              <a:t> in line with the evidence before them – the data &amp; news since the last decision.</a:t>
            </a:r>
          </a:p>
          <a:p>
            <a:endParaRPr lang="en-GB" dirty="0" smtClean="0"/>
          </a:p>
          <a:p>
            <a:r>
              <a:rPr lang="en-GB" dirty="0" smtClean="0"/>
              <a:t>3</a:t>
            </a:r>
            <a:r>
              <a:rPr lang="en-GB" baseline="30000" dirty="0" smtClean="0"/>
              <a:t>rd</a:t>
            </a:r>
            <a:r>
              <a:rPr lang="en-GB" dirty="0" smtClean="0"/>
              <a:t> BULLET in</a:t>
            </a:r>
            <a:r>
              <a:rPr lang="en-GB" baseline="0" dirty="0" smtClean="0"/>
              <a:t> red, signals the </a:t>
            </a:r>
            <a:r>
              <a:rPr lang="en-GB" baseline="0" dirty="0" err="1" smtClean="0"/>
              <a:t>Cttee</a:t>
            </a:r>
            <a:r>
              <a:rPr lang="en-GB" baseline="0" dirty="0" smtClean="0"/>
              <a:t> is prepared to act more aggressively – i.e. to increase rates by more than 25bp at a time.</a:t>
            </a:r>
          </a:p>
          <a:p>
            <a:endParaRPr lang="en-GB" baseline="0" dirty="0" smtClean="0"/>
          </a:p>
          <a:p>
            <a:r>
              <a:rPr lang="en-GB" baseline="0" dirty="0" smtClean="0"/>
              <a:t>Think that more aggressive/larger increases will dep on how long the labour market remains tight – bcos the lab mkt is the prime determinant of domestically-generated inflation.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5E53B0-EFB7-4B0E-B012-E676534541B5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96213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aseline="0" dirty="0" smtClean="0"/>
              <a:t>MPC tries to signal direction of travel in interest rates with a statement of “forward guidance”.</a:t>
            </a:r>
          </a:p>
          <a:p>
            <a:endParaRPr lang="en-GB" baseline="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1</a:t>
            </a:r>
            <a:r>
              <a:rPr lang="en-GB" baseline="30000" dirty="0" smtClean="0"/>
              <a:t>ST</a:t>
            </a:r>
            <a:r>
              <a:rPr lang="en-GB" dirty="0" smtClean="0"/>
              <a:t> BULLET </a:t>
            </a:r>
            <a:r>
              <a:rPr lang="en-GB" baseline="0" dirty="0" smtClean="0"/>
              <a:t>means </a:t>
            </a:r>
            <a:r>
              <a:rPr lang="en-GB" dirty="0" smtClean="0"/>
              <a:t>MPC will do whatever it takes to return CPI inflation back to 2% target.</a:t>
            </a:r>
          </a:p>
          <a:p>
            <a:endParaRPr lang="en-GB" dirty="0" smtClean="0"/>
          </a:p>
          <a:p>
            <a:r>
              <a:rPr lang="en-GB" dirty="0" smtClean="0"/>
              <a:t>2</a:t>
            </a:r>
            <a:r>
              <a:rPr lang="en-GB" baseline="30000" dirty="0" smtClean="0"/>
              <a:t>nd</a:t>
            </a:r>
            <a:r>
              <a:rPr lang="en-GB" dirty="0" smtClean="0"/>
              <a:t> BULLET policy will evolve at each meeting</a:t>
            </a:r>
            <a:r>
              <a:rPr lang="en-GB" baseline="0" dirty="0" smtClean="0"/>
              <a:t> in line with the evidence before them – the data &amp; news since the last decision.</a:t>
            </a:r>
          </a:p>
          <a:p>
            <a:endParaRPr lang="en-GB" dirty="0" smtClean="0"/>
          </a:p>
          <a:p>
            <a:r>
              <a:rPr lang="en-GB" dirty="0" smtClean="0"/>
              <a:t>3</a:t>
            </a:r>
            <a:r>
              <a:rPr lang="en-GB" baseline="30000" dirty="0" smtClean="0"/>
              <a:t>rd</a:t>
            </a:r>
            <a:r>
              <a:rPr lang="en-GB" dirty="0" smtClean="0"/>
              <a:t> BULLET in</a:t>
            </a:r>
            <a:r>
              <a:rPr lang="en-GB" baseline="0" dirty="0" smtClean="0"/>
              <a:t> red, signals the </a:t>
            </a:r>
            <a:r>
              <a:rPr lang="en-GB" baseline="0" dirty="0" err="1" smtClean="0"/>
              <a:t>Cttee</a:t>
            </a:r>
            <a:r>
              <a:rPr lang="en-GB" baseline="0" dirty="0" smtClean="0"/>
              <a:t> is prepared to act more aggressively – i.e. to increase rates by more than 25bp at a time.</a:t>
            </a:r>
          </a:p>
          <a:p>
            <a:endParaRPr lang="en-GB" baseline="0" dirty="0" smtClean="0"/>
          </a:p>
          <a:p>
            <a:r>
              <a:rPr lang="en-GB" baseline="0" dirty="0" smtClean="0"/>
              <a:t>Think that more aggressive/larger increases will dep on how long the labour market remains tight – bcos the lab mkt is the prime determinant of domestically-generated inflation.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5E53B0-EFB7-4B0E-B012-E676534541B5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20686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Dark Blue Cover">
    <p:bg>
      <p:bgPr>
        <a:solidFill>
          <a:srgbClr val="1227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Picture Placeholder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" b="18"/>
          <a:stretch/>
        </p:blipFill>
        <p:spPr>
          <a:xfrm>
            <a:off x="7636292" y="3017"/>
            <a:ext cx="4557712" cy="6862763"/>
          </a:xfrm>
          <a:prstGeom prst="rect">
            <a:avLst/>
          </a:prstGeom>
        </p:spPr>
      </p:pic>
      <p:sp>
        <p:nvSpPr>
          <p:cNvPr id="288" name="Text Placeholder 287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457200" y="5487988"/>
            <a:ext cx="7165974" cy="982800"/>
          </a:xfrm>
          <a:prstGeom prst="rect">
            <a:avLst/>
          </a:prstGeom>
        </p:spPr>
        <p:txBody>
          <a:bodyPr rIns="457200" anchor="b" anchorCtr="0"/>
          <a:lstStyle>
            <a:lvl1pPr marL="0" indent="0">
              <a:spcAft>
                <a:spcPts val="0"/>
              </a:spcAft>
              <a:buNone/>
              <a:defRPr sz="2000" b="1" baseline="0">
                <a:solidFill>
                  <a:srgbClr val="E7E6E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spcAft>
                <a:spcPts val="0"/>
              </a:spcAft>
              <a:buFont typeface="Arial" panose="020B0604020202020204" pitchFamily="34" charset="0"/>
              <a:buNone/>
              <a:defRPr sz="2000" b="0">
                <a:solidFill>
                  <a:srgbClr val="E7E6E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 indent="0">
              <a:spcAft>
                <a:spcPts val="0"/>
              </a:spcAft>
              <a:buNone/>
              <a:defRPr sz="2000" b="1">
                <a:solidFill>
                  <a:schemeClr val="accent6"/>
                </a:solidFill>
              </a:defRPr>
            </a:lvl3pPr>
            <a:lvl4pPr marL="0" indent="0">
              <a:spcAft>
                <a:spcPts val="0"/>
              </a:spcAft>
              <a:buFont typeface="Arial" panose="020B0604020202020204" pitchFamily="34" charset="0"/>
              <a:buNone/>
              <a:defRPr sz="2000" b="1">
                <a:solidFill>
                  <a:schemeClr val="accent6"/>
                </a:solidFill>
              </a:defRPr>
            </a:lvl4pPr>
            <a:lvl5pPr marL="0" indent="0">
              <a:spcAft>
                <a:spcPts val="0"/>
              </a:spcAft>
              <a:buNone/>
              <a:defRPr sz="2000" b="1"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 dirty="0"/>
              <a:t>Click to add Name Surname</a:t>
            </a:r>
          </a:p>
          <a:p>
            <a:pPr lvl="1"/>
            <a:r>
              <a:rPr lang="en-US" dirty="0"/>
              <a:t>Title/Date</a:t>
            </a:r>
            <a:endParaRPr lang="en-GB" dirty="0"/>
          </a:p>
        </p:txBody>
      </p:sp>
      <p:sp>
        <p:nvSpPr>
          <p:cNvPr id="66" name="Text Placeholder 2"/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457199" y="1752600"/>
            <a:ext cx="7165975" cy="3735387"/>
          </a:xfrm>
          <a:prstGeom prst="rect">
            <a:avLst/>
          </a:prstGeom>
        </p:spPr>
        <p:txBody>
          <a:bodyPr rIns="457200"/>
          <a:lstStyle>
            <a:lvl1pPr marL="0" indent="0">
              <a:spcAft>
                <a:spcPts val="2400"/>
              </a:spcAft>
              <a:buNone/>
              <a:defRPr sz="4000">
                <a:solidFill>
                  <a:srgbClr val="E7E6E6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marL="0" indent="0">
              <a:buFont typeface="Arial" panose="020B0604020202020204" pitchFamily="34" charset="0"/>
              <a:buNone/>
              <a:defRPr sz="2400">
                <a:solidFill>
                  <a:srgbClr val="E7E6E6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2pPr>
            <a:lvl3pPr marL="0" indent="0">
              <a:buNone/>
              <a:defRPr/>
            </a:lvl3pPr>
            <a:lvl4pPr marL="0" indent="0">
              <a:buFont typeface="Arial" panose="020B0604020202020204" pitchFamily="34" charset="0"/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en-GB" dirty="0"/>
              <a:t>Click to edit</a:t>
            </a:r>
            <a:br>
              <a:rPr lang="en-GB" dirty="0"/>
            </a:br>
            <a:r>
              <a:rPr lang="en-GB" dirty="0"/>
              <a:t>(Century Gothic 40pt)</a:t>
            </a:r>
          </a:p>
          <a:p>
            <a:pPr lvl="1"/>
            <a:r>
              <a:rPr lang="en-US" dirty="0"/>
              <a:t>Presentation subtitle </a:t>
            </a:r>
            <a:br>
              <a:rPr lang="en-US" dirty="0"/>
            </a:br>
            <a:r>
              <a:rPr lang="en-US" dirty="0"/>
              <a:t>(Century Gothic 24pt)</a:t>
            </a:r>
          </a:p>
          <a:p>
            <a:pPr lvl="1"/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8"/>
          </p:nvPr>
        </p:nvSpPr>
        <p:spPr>
          <a:xfrm>
            <a:off x="457198" y="0"/>
            <a:ext cx="7165181" cy="458639"/>
          </a:xfrm>
        </p:spPr>
        <p:txBody>
          <a:bodyPr/>
          <a:lstStyle>
            <a:lvl1pPr>
              <a:defRPr>
                <a:solidFill>
                  <a:srgbClr val="E7E6E6"/>
                </a:solidFill>
              </a:defRPr>
            </a:lvl1pPr>
          </a:lstStyle>
          <a:p>
            <a:endParaRPr lang="en-GB" dirty="0"/>
          </a:p>
        </p:txBody>
      </p:sp>
      <p:pic>
        <p:nvPicPr>
          <p:cNvPr id="128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8634" y="456300"/>
            <a:ext cx="2894054" cy="57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9" name="Picture 12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8000" y="4762800"/>
            <a:ext cx="1782000" cy="178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3309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81751"/>
            <a:ext cx="2593975" cy="382269"/>
          </a:xfrm>
        </p:spPr>
        <p:txBody>
          <a:bodyPr/>
          <a:lstStyle/>
          <a:p>
            <a:fld id="{7F3762F8-E826-412C-B9A7-AEC3AF5866B9}" type="datetime6">
              <a:rPr lang="en-US" smtClean="0"/>
              <a:t>July 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51174" y="6381751"/>
            <a:ext cx="6096001" cy="38227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68000" y="6381750"/>
            <a:ext cx="1066800" cy="382270"/>
          </a:xfrm>
        </p:spPr>
        <p:txBody>
          <a:bodyPr/>
          <a:lstStyle/>
          <a:p>
            <a:fld id="{B0B34E4B-25F1-4D72-B319-B9B5A0ABC919}" type="slidenum">
              <a:rPr lang="en-GB" smtClean="0"/>
              <a:t>‹#›</a:t>
            </a:fld>
            <a:endParaRPr lang="en-GB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455296" y="6764020"/>
            <a:ext cx="11278800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able Placeholder 8"/>
          <p:cNvSpPr>
            <a:spLocks noGrp="1"/>
          </p:cNvSpPr>
          <p:nvPr>
            <p:ph type="tbl" sz="quarter" idx="13"/>
          </p:nvPr>
        </p:nvSpPr>
        <p:spPr>
          <a:xfrm>
            <a:off x="468000" y="1752283"/>
            <a:ext cx="11277600" cy="4629466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icon to add table</a:t>
            </a:r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427944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imag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81751"/>
            <a:ext cx="2593975" cy="382269"/>
          </a:xfrm>
        </p:spPr>
        <p:txBody>
          <a:bodyPr/>
          <a:lstStyle/>
          <a:p>
            <a:fld id="{A2C75501-A044-460C-A7B8-B74FE164FEE7}" type="datetime6">
              <a:rPr lang="en-US" smtClean="0"/>
              <a:t>July 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51174" y="6381751"/>
            <a:ext cx="6096001" cy="38227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68000" y="6381750"/>
            <a:ext cx="1066800" cy="382270"/>
          </a:xfrm>
        </p:spPr>
        <p:txBody>
          <a:bodyPr/>
          <a:lstStyle/>
          <a:p>
            <a:fld id="{B0B34E4B-25F1-4D72-B319-B9B5A0ABC919}" type="slidenum">
              <a:rPr lang="en-GB" smtClean="0"/>
              <a:t>‹#›</a:t>
            </a:fld>
            <a:endParaRPr lang="en-GB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455296" y="6764020"/>
            <a:ext cx="11278800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3051175" y="1752600"/>
            <a:ext cx="8681721" cy="4629150"/>
          </a:xfrm>
          <a:prstGeom prst="rect">
            <a:avLst/>
          </a:prstGeom>
        </p:spPr>
        <p:txBody>
          <a:bodyPr/>
          <a:lstStyle>
            <a:lvl1pPr marL="288000" indent="-288000">
              <a:buFont typeface="Arial" panose="020B0604020202020204" pitchFamily="34" charset="0"/>
              <a:buChar char="•"/>
              <a:defRPr/>
            </a:lvl1pPr>
            <a:lvl2pPr>
              <a:defRPr baseline="0"/>
            </a:lvl2pPr>
            <a:lvl3pPr>
              <a:defRPr/>
            </a:lvl3pPr>
            <a:lvl4pPr>
              <a:defRPr/>
            </a:lvl4pPr>
            <a:lvl5pPr>
              <a:defRPr baseline="0"/>
            </a:lvl5pPr>
            <a:lvl6pPr>
              <a:defRPr/>
            </a:lvl6pPr>
          </a:lstStyle>
          <a:p>
            <a:pPr lvl="0"/>
            <a:r>
              <a:rPr lang="en-US" dirty="0"/>
              <a:t>Bulleted subtitle (Arial 24pt)</a:t>
            </a:r>
          </a:p>
          <a:p>
            <a:pPr lvl="1"/>
            <a:r>
              <a:rPr lang="en-US" dirty="0"/>
              <a:t>Subtitle (Arial 20pt)</a:t>
            </a:r>
          </a:p>
          <a:p>
            <a:pPr lvl="2"/>
            <a:r>
              <a:rPr lang="en-US" dirty="0"/>
              <a:t>Bulleted slide body text (Arial 16pt)</a:t>
            </a:r>
          </a:p>
          <a:p>
            <a:pPr lvl="3"/>
            <a:r>
              <a:rPr lang="en-US" dirty="0"/>
              <a:t>Body text (Arial 24pt)</a:t>
            </a:r>
          </a:p>
          <a:p>
            <a:pPr lvl="4"/>
            <a:r>
              <a:rPr lang="en-US" dirty="0"/>
              <a:t>Bulleted source (Arial 20pt)</a:t>
            </a:r>
          </a:p>
          <a:p>
            <a:pPr lvl="5"/>
            <a:r>
              <a:rPr lang="en-US" dirty="0"/>
              <a:t>Source (Arial 16pt)</a:t>
            </a:r>
            <a:endParaRPr lang="en-GB" dirty="0"/>
          </a:p>
        </p:txBody>
      </p:sp>
      <p:sp>
        <p:nvSpPr>
          <p:cNvPr id="12" name="Picture Placeholder 11"/>
          <p:cNvSpPr>
            <a:spLocks noGrp="1" noChangeAspect="1"/>
          </p:cNvSpPr>
          <p:nvPr>
            <p:ph type="pic" sz="quarter" idx="14"/>
          </p:nvPr>
        </p:nvSpPr>
        <p:spPr>
          <a:xfrm>
            <a:off x="468000" y="1752600"/>
            <a:ext cx="2131200" cy="4629150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535826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um imag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81751"/>
            <a:ext cx="2593975" cy="382269"/>
          </a:xfrm>
        </p:spPr>
        <p:txBody>
          <a:bodyPr/>
          <a:lstStyle/>
          <a:p>
            <a:fld id="{7E39047A-64EF-460E-8DB4-E5282CB70A02}" type="datetime6">
              <a:rPr lang="en-US" smtClean="0"/>
              <a:t>July 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51174" y="6381751"/>
            <a:ext cx="6096001" cy="38227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68000" y="6381750"/>
            <a:ext cx="1066800" cy="382270"/>
          </a:xfrm>
        </p:spPr>
        <p:txBody>
          <a:bodyPr/>
          <a:lstStyle/>
          <a:p>
            <a:fld id="{B0B34E4B-25F1-4D72-B319-B9B5A0ABC919}" type="slidenum">
              <a:rPr lang="en-GB" smtClean="0"/>
              <a:t>‹#›</a:t>
            </a:fld>
            <a:endParaRPr lang="en-GB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455296" y="6764020"/>
            <a:ext cx="11278800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6100024" y="1752600"/>
            <a:ext cx="5634921" cy="4629150"/>
          </a:xfrm>
          <a:prstGeom prst="rect">
            <a:avLst/>
          </a:prstGeom>
        </p:spPr>
        <p:txBody>
          <a:bodyPr/>
          <a:lstStyle>
            <a:lvl1pPr marL="288000" indent="-288000">
              <a:buFont typeface="Arial" panose="020B0604020202020204" pitchFamily="34" charset="0"/>
              <a:buChar char="•"/>
              <a:defRPr/>
            </a:lvl1pPr>
            <a:lvl2pPr>
              <a:defRPr baseline="0"/>
            </a:lvl2pPr>
            <a:lvl3pPr>
              <a:defRPr/>
            </a:lvl3pPr>
            <a:lvl4pPr>
              <a:defRPr/>
            </a:lvl4pPr>
            <a:lvl5pPr>
              <a:defRPr baseline="0"/>
            </a:lvl5pPr>
            <a:lvl6pPr>
              <a:defRPr/>
            </a:lvl6pPr>
          </a:lstStyle>
          <a:p>
            <a:pPr lvl="0"/>
            <a:r>
              <a:rPr lang="en-US" dirty="0"/>
              <a:t>Bulleted subtitle (Arial 24pt)</a:t>
            </a:r>
          </a:p>
          <a:p>
            <a:pPr lvl="1"/>
            <a:r>
              <a:rPr lang="en-US" dirty="0"/>
              <a:t>Subtitle (Arial 20pt)</a:t>
            </a:r>
          </a:p>
          <a:p>
            <a:pPr lvl="2"/>
            <a:r>
              <a:rPr lang="en-US" dirty="0"/>
              <a:t>Bulleted slide body text (Arial 16pt)</a:t>
            </a:r>
          </a:p>
          <a:p>
            <a:pPr lvl="3"/>
            <a:r>
              <a:rPr lang="en-US" dirty="0"/>
              <a:t>Body text (Arial 24pt)</a:t>
            </a:r>
          </a:p>
          <a:p>
            <a:pPr lvl="4"/>
            <a:r>
              <a:rPr lang="en-US" dirty="0"/>
              <a:t>Bulleted source (Arial 20pt)</a:t>
            </a:r>
          </a:p>
          <a:p>
            <a:pPr lvl="5"/>
            <a:r>
              <a:rPr lang="en-US" dirty="0"/>
              <a:t>Source (Arial 16pt)</a:t>
            </a:r>
            <a:endParaRPr lang="en-GB" dirty="0"/>
          </a:p>
        </p:txBody>
      </p:sp>
      <p:sp>
        <p:nvSpPr>
          <p:cNvPr id="12" name="Picture Placeholder 11"/>
          <p:cNvSpPr>
            <a:spLocks noGrp="1" noChangeAspect="1"/>
          </p:cNvSpPr>
          <p:nvPr>
            <p:ph type="pic" sz="quarter" idx="14"/>
          </p:nvPr>
        </p:nvSpPr>
        <p:spPr>
          <a:xfrm>
            <a:off x="468000" y="1752600"/>
            <a:ext cx="5172146" cy="4629150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208165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81751"/>
            <a:ext cx="2593975" cy="382269"/>
          </a:xfrm>
        </p:spPr>
        <p:txBody>
          <a:bodyPr/>
          <a:lstStyle/>
          <a:p>
            <a:fld id="{D2ADC9FB-08D1-49A3-A4B2-F164BA737242}" type="datetime6">
              <a:rPr lang="en-US" smtClean="0"/>
              <a:t>July 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51174" y="6381751"/>
            <a:ext cx="6096001" cy="38227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68000" y="6381750"/>
            <a:ext cx="1066800" cy="382270"/>
          </a:xfrm>
        </p:spPr>
        <p:txBody>
          <a:bodyPr/>
          <a:lstStyle/>
          <a:p>
            <a:fld id="{B0B34E4B-25F1-4D72-B319-B9B5A0ABC919}" type="slidenum">
              <a:rPr lang="en-GB" smtClean="0"/>
              <a:t>‹#›</a:t>
            </a:fld>
            <a:endParaRPr lang="en-GB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455296" y="6764020"/>
            <a:ext cx="11278800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9154103" y="1752600"/>
            <a:ext cx="2579993" cy="4629150"/>
          </a:xfrm>
          <a:prstGeom prst="rect">
            <a:avLst/>
          </a:prstGeom>
        </p:spPr>
        <p:txBody>
          <a:bodyPr/>
          <a:lstStyle>
            <a:lvl1pPr marL="288000" indent="-288000">
              <a:buFont typeface="Arial" panose="020B0604020202020204" pitchFamily="34" charset="0"/>
              <a:buChar char="•"/>
              <a:defRPr/>
            </a:lvl1pPr>
            <a:lvl2pPr>
              <a:defRPr baseline="0"/>
            </a:lvl2pPr>
            <a:lvl3pPr>
              <a:defRPr/>
            </a:lvl3pPr>
            <a:lvl4pPr>
              <a:defRPr/>
            </a:lvl4pPr>
            <a:lvl5pPr>
              <a:defRPr baseline="0"/>
            </a:lvl5pPr>
            <a:lvl6pPr>
              <a:defRPr/>
            </a:lvl6pPr>
          </a:lstStyle>
          <a:p>
            <a:pPr lvl="0"/>
            <a:r>
              <a:rPr lang="en-US" dirty="0"/>
              <a:t>Bulleted subtitle (Arial 24pt)</a:t>
            </a:r>
          </a:p>
          <a:p>
            <a:pPr lvl="1"/>
            <a:r>
              <a:rPr lang="en-US" dirty="0"/>
              <a:t>Subtitle</a:t>
            </a:r>
            <a:br>
              <a:rPr lang="en-US" dirty="0"/>
            </a:br>
            <a:r>
              <a:rPr lang="en-US" dirty="0"/>
              <a:t>(Arial 20pt)</a:t>
            </a:r>
          </a:p>
          <a:p>
            <a:pPr lvl="2"/>
            <a:r>
              <a:rPr lang="en-US" dirty="0"/>
              <a:t>Bulleted slide body text (Arial 16pt)</a:t>
            </a:r>
          </a:p>
          <a:p>
            <a:pPr lvl="3"/>
            <a:r>
              <a:rPr lang="en-US" dirty="0"/>
              <a:t>Body text</a:t>
            </a:r>
            <a:br>
              <a:rPr lang="en-US" dirty="0"/>
            </a:br>
            <a:r>
              <a:rPr lang="en-US" dirty="0"/>
              <a:t>(Arial 24pt)</a:t>
            </a:r>
          </a:p>
          <a:p>
            <a:pPr lvl="4"/>
            <a:r>
              <a:rPr lang="en-US" dirty="0"/>
              <a:t>Bulleted source</a:t>
            </a:r>
            <a:br>
              <a:rPr lang="en-US" dirty="0"/>
            </a:br>
            <a:r>
              <a:rPr lang="en-US" dirty="0"/>
              <a:t>(Arial 20pt)</a:t>
            </a:r>
          </a:p>
          <a:p>
            <a:pPr lvl="5"/>
            <a:r>
              <a:rPr lang="en-US" dirty="0"/>
              <a:t>Source (Arial 16pt)</a:t>
            </a:r>
            <a:endParaRPr lang="en-GB" dirty="0"/>
          </a:p>
        </p:txBody>
      </p:sp>
      <p:sp>
        <p:nvSpPr>
          <p:cNvPr id="12" name="Picture Placeholder 11"/>
          <p:cNvSpPr>
            <a:spLocks noGrp="1" noChangeAspect="1"/>
          </p:cNvSpPr>
          <p:nvPr>
            <p:ph type="pic" sz="quarter" idx="14"/>
          </p:nvPr>
        </p:nvSpPr>
        <p:spPr>
          <a:xfrm>
            <a:off x="468000" y="1752600"/>
            <a:ext cx="8236031" cy="4629150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957675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and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81751"/>
            <a:ext cx="2593975" cy="382269"/>
          </a:xfrm>
        </p:spPr>
        <p:txBody>
          <a:bodyPr/>
          <a:lstStyle/>
          <a:p>
            <a:fld id="{59834C90-57CB-4E89-9449-B4F66A265C1D}" type="datetime6">
              <a:rPr lang="en-US" smtClean="0"/>
              <a:t>July 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51174" y="6381751"/>
            <a:ext cx="6096001" cy="38227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68000" y="6381750"/>
            <a:ext cx="1066800" cy="382270"/>
          </a:xfrm>
        </p:spPr>
        <p:txBody>
          <a:bodyPr/>
          <a:lstStyle/>
          <a:p>
            <a:fld id="{B0B34E4B-25F1-4D72-B319-B9B5A0ABC919}" type="slidenum">
              <a:rPr lang="en-GB" smtClean="0"/>
              <a:t>‹#›</a:t>
            </a:fld>
            <a:endParaRPr lang="en-GB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455296" y="6764020"/>
            <a:ext cx="11278800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hart Placeholder 11"/>
          <p:cNvSpPr>
            <a:spLocks noGrp="1"/>
          </p:cNvSpPr>
          <p:nvPr>
            <p:ph type="chart" sz="quarter" idx="13"/>
          </p:nvPr>
        </p:nvSpPr>
        <p:spPr>
          <a:xfrm>
            <a:off x="468000" y="1752600"/>
            <a:ext cx="11277600" cy="462915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r>
              <a:rPr lang="en-US" smtClean="0"/>
              <a:t>Click icon to add chart</a:t>
            </a:r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129804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hart and title slide">
    <p:bg>
      <p:bgPr>
        <a:solidFill>
          <a:srgbClr val="1227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81751"/>
            <a:ext cx="2593975" cy="382269"/>
          </a:xfrm>
        </p:spPr>
        <p:txBody>
          <a:bodyPr/>
          <a:lstStyle>
            <a:lvl1pPr>
              <a:defRPr>
                <a:solidFill>
                  <a:srgbClr val="E7E6E6"/>
                </a:solidFill>
              </a:defRPr>
            </a:lvl1pPr>
          </a:lstStyle>
          <a:p>
            <a:fld id="{3F7015C0-C8AD-42BA-8645-3173A09458FD}" type="datetime6">
              <a:rPr lang="en-US" smtClean="0"/>
              <a:t>July 22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51174" y="6381751"/>
            <a:ext cx="6096001" cy="382270"/>
          </a:xfrm>
        </p:spPr>
        <p:txBody>
          <a:bodyPr/>
          <a:lstStyle>
            <a:lvl1pPr>
              <a:defRPr>
                <a:solidFill>
                  <a:srgbClr val="E7E6E6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68000" y="6381750"/>
            <a:ext cx="1066800" cy="382270"/>
          </a:xfrm>
        </p:spPr>
        <p:txBody>
          <a:bodyPr/>
          <a:lstStyle>
            <a:lvl1pPr>
              <a:defRPr>
                <a:solidFill>
                  <a:srgbClr val="E7E6E6"/>
                </a:solidFill>
              </a:defRPr>
            </a:lvl1pPr>
          </a:lstStyle>
          <a:p>
            <a:fld id="{B0B34E4B-25F1-4D72-B319-B9B5A0ABC919}" type="slidenum">
              <a:rPr lang="en-GB" smtClean="0"/>
              <a:pPr/>
              <a:t>‹#›</a:t>
            </a:fld>
            <a:endParaRPr lang="en-GB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455296" y="6764020"/>
            <a:ext cx="112788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hart Placeholder 11"/>
          <p:cNvSpPr>
            <a:spLocks noGrp="1"/>
          </p:cNvSpPr>
          <p:nvPr>
            <p:ph type="chart" sz="quarter" idx="13"/>
          </p:nvPr>
        </p:nvSpPr>
        <p:spPr>
          <a:xfrm>
            <a:off x="468000" y="1752600"/>
            <a:ext cx="11277600" cy="462915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r>
              <a:rPr lang="en-US" smtClean="0"/>
              <a:t>Click icon to add chart</a:t>
            </a:r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E7E6E6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8" name="Rectangle 7"/>
          <p:cNvSpPr/>
          <p:nvPr userDrawn="1"/>
        </p:nvSpPr>
        <p:spPr>
          <a:xfrm>
            <a:off x="455296" y="0"/>
            <a:ext cx="11278800" cy="289560"/>
          </a:xfrm>
          <a:prstGeom prst="rect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/>
          <p:cNvSpPr/>
          <p:nvPr userDrawn="1"/>
        </p:nvSpPr>
        <p:spPr>
          <a:xfrm>
            <a:off x="6964018" y="0"/>
            <a:ext cx="2858162" cy="2895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 userDrawn="1"/>
        </p:nvSpPr>
        <p:spPr>
          <a:xfrm>
            <a:off x="9822180" y="0"/>
            <a:ext cx="1912620" cy="289560"/>
          </a:xfrm>
          <a:prstGeom prst="rect">
            <a:avLst/>
          </a:prstGeom>
          <a:solidFill>
            <a:srgbClr val="77E3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66006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81751"/>
            <a:ext cx="2593975" cy="382269"/>
          </a:xfrm>
        </p:spPr>
        <p:txBody>
          <a:bodyPr/>
          <a:lstStyle/>
          <a:p>
            <a:fld id="{B1A8A1EB-EEBB-4E40-9C79-0F9F7C1D1B09}" type="datetime6">
              <a:rPr lang="en-US" smtClean="0"/>
              <a:t>July 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51174" y="6381751"/>
            <a:ext cx="6096001" cy="38227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68000" y="6381750"/>
            <a:ext cx="1066800" cy="382270"/>
          </a:xfrm>
        </p:spPr>
        <p:txBody>
          <a:bodyPr/>
          <a:lstStyle/>
          <a:p>
            <a:fld id="{B0B34E4B-25F1-4D72-B319-B9B5A0ABC919}" type="slidenum">
              <a:rPr lang="en-GB" smtClean="0"/>
              <a:t>‹#›</a:t>
            </a:fld>
            <a:endParaRPr lang="en-GB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455296" y="6764020"/>
            <a:ext cx="11278800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468000" y="1752600"/>
            <a:ext cx="11277600" cy="462915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155041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81751"/>
            <a:ext cx="2593975" cy="382269"/>
          </a:xfrm>
        </p:spPr>
        <p:txBody>
          <a:bodyPr/>
          <a:lstStyle/>
          <a:p>
            <a:fld id="{F2D6504F-378B-4C10-9263-E9C7B8983A0F}" type="datetime6">
              <a:rPr lang="en-US" smtClean="0"/>
              <a:t>July 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51174" y="6381751"/>
            <a:ext cx="6096001" cy="38227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68000" y="6381750"/>
            <a:ext cx="1066800" cy="382270"/>
          </a:xfrm>
        </p:spPr>
        <p:txBody>
          <a:bodyPr/>
          <a:lstStyle/>
          <a:p>
            <a:fld id="{B0B34E4B-25F1-4D72-B319-B9B5A0ABC919}" type="slidenum">
              <a:rPr lang="en-GB" smtClean="0"/>
              <a:t>‹#›</a:t>
            </a:fld>
            <a:endParaRPr lang="en-GB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455296" y="6764020"/>
            <a:ext cx="11278800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468000" y="1752600"/>
            <a:ext cx="5628000" cy="4629150"/>
          </a:xfrm>
          <a:prstGeom prst="rect">
            <a:avLst/>
          </a:prstGeom>
        </p:spPr>
        <p:txBody>
          <a:bodyPr rIns="180000"/>
          <a:lstStyle>
            <a:lvl1pPr marL="288000" indent="-288000">
              <a:buFont typeface="Arial" panose="020B0604020202020204" pitchFamily="34" charset="0"/>
              <a:buChar char="•"/>
              <a:defRPr/>
            </a:lvl1pPr>
            <a:lvl2pPr>
              <a:defRPr baseline="0"/>
            </a:lvl2pPr>
            <a:lvl3pPr>
              <a:defRPr/>
            </a:lvl3pPr>
            <a:lvl4pPr>
              <a:defRPr/>
            </a:lvl4pPr>
            <a:lvl5pPr>
              <a:defRPr baseline="0"/>
            </a:lvl5pPr>
            <a:lvl6pPr>
              <a:defRPr/>
            </a:lvl6pPr>
          </a:lstStyle>
          <a:p>
            <a:pPr lvl="0"/>
            <a:r>
              <a:rPr lang="en-US" dirty="0"/>
              <a:t>Bulleted subtitle (Arial 24pt)</a:t>
            </a:r>
          </a:p>
          <a:p>
            <a:pPr lvl="1"/>
            <a:r>
              <a:rPr lang="en-US" dirty="0"/>
              <a:t>Subtitle (Arial 20pt)</a:t>
            </a:r>
          </a:p>
          <a:p>
            <a:pPr lvl="2"/>
            <a:r>
              <a:rPr lang="en-US" dirty="0"/>
              <a:t>Bulleted slide body text (Arial 16pt)</a:t>
            </a:r>
          </a:p>
          <a:p>
            <a:pPr lvl="3"/>
            <a:r>
              <a:rPr lang="en-US" dirty="0"/>
              <a:t>Body text (Arial 24pt)</a:t>
            </a:r>
          </a:p>
          <a:p>
            <a:pPr lvl="4"/>
            <a:r>
              <a:rPr lang="en-US" dirty="0"/>
              <a:t>Bulleted source (Arial 20pt)</a:t>
            </a:r>
          </a:p>
          <a:p>
            <a:pPr lvl="5"/>
            <a:r>
              <a:rPr lang="en-US" dirty="0"/>
              <a:t>Source (Arial 16pt)</a:t>
            </a:r>
            <a:endParaRPr lang="en-GB" dirty="0"/>
          </a:p>
        </p:txBody>
      </p:sp>
      <p:sp>
        <p:nvSpPr>
          <p:cNvPr id="12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6111306" y="1752600"/>
            <a:ext cx="5622790" cy="4629150"/>
          </a:xfrm>
          <a:prstGeom prst="rect">
            <a:avLst/>
          </a:prstGeom>
        </p:spPr>
        <p:txBody>
          <a:bodyPr rIns="180000"/>
          <a:lstStyle>
            <a:lvl1pPr marL="288000" indent="-288000">
              <a:buFont typeface="Arial" panose="020B0604020202020204" pitchFamily="34" charset="0"/>
              <a:buChar char="•"/>
              <a:defRPr/>
            </a:lvl1pPr>
            <a:lvl2pPr>
              <a:defRPr baseline="0"/>
            </a:lvl2pPr>
            <a:lvl3pPr>
              <a:defRPr/>
            </a:lvl3pPr>
            <a:lvl4pPr>
              <a:defRPr/>
            </a:lvl4pPr>
            <a:lvl5pPr>
              <a:defRPr baseline="0"/>
            </a:lvl5pPr>
            <a:lvl6pPr>
              <a:defRPr/>
            </a:lvl6pPr>
          </a:lstStyle>
          <a:p>
            <a:pPr lvl="0"/>
            <a:r>
              <a:rPr lang="en-US" dirty="0"/>
              <a:t>Bulleted subtitle (Arial 24pt)</a:t>
            </a:r>
          </a:p>
          <a:p>
            <a:pPr lvl="1"/>
            <a:r>
              <a:rPr lang="en-US" dirty="0"/>
              <a:t>Subtitle (Arial 20pt)</a:t>
            </a:r>
          </a:p>
          <a:p>
            <a:pPr lvl="2"/>
            <a:r>
              <a:rPr lang="en-US" dirty="0"/>
              <a:t>Bulleted slide body text (Arial 16pt)</a:t>
            </a:r>
          </a:p>
          <a:p>
            <a:pPr lvl="3"/>
            <a:r>
              <a:rPr lang="en-US" dirty="0"/>
              <a:t>Body text (Arial 24pt)</a:t>
            </a:r>
          </a:p>
          <a:p>
            <a:pPr lvl="4"/>
            <a:r>
              <a:rPr lang="en-US" dirty="0"/>
              <a:t>Bulleted source (Arial 20pt)</a:t>
            </a:r>
          </a:p>
          <a:p>
            <a:pPr lvl="5"/>
            <a:r>
              <a:rPr lang="en-US" dirty="0"/>
              <a:t>Source (Arial 16pt)</a:t>
            </a:r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176156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rrow bulleted 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81751"/>
            <a:ext cx="2593975" cy="382269"/>
          </a:xfrm>
        </p:spPr>
        <p:txBody>
          <a:bodyPr/>
          <a:lstStyle/>
          <a:p>
            <a:fld id="{94950ABC-0C6A-4D41-A29A-44E4DA0A6B14}" type="datetime6">
              <a:rPr lang="en-US" smtClean="0"/>
              <a:t>July 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51174" y="6381751"/>
            <a:ext cx="6096001" cy="38227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68000" y="6381750"/>
            <a:ext cx="1066800" cy="382270"/>
          </a:xfrm>
        </p:spPr>
        <p:txBody>
          <a:bodyPr/>
          <a:lstStyle/>
          <a:p>
            <a:fld id="{B0B34E4B-25F1-4D72-B319-B9B5A0ABC919}" type="slidenum">
              <a:rPr lang="en-GB" smtClean="0"/>
              <a:t>‹#›</a:t>
            </a:fld>
            <a:endParaRPr lang="en-GB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455296" y="6764020"/>
            <a:ext cx="11278800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6" hasCustomPrompt="1"/>
          </p:nvPr>
        </p:nvSpPr>
        <p:spPr>
          <a:xfrm>
            <a:off x="3051175" y="1752600"/>
            <a:ext cx="6096000" cy="4629150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 dirty="0"/>
              <a:t>Bulleted subtitle (Arial 24pt)</a:t>
            </a:r>
          </a:p>
          <a:p>
            <a:pPr lvl="1"/>
            <a:r>
              <a:rPr lang="en-US" dirty="0"/>
              <a:t>Subtitle (Arial 20pt)</a:t>
            </a:r>
          </a:p>
          <a:p>
            <a:pPr lvl="2"/>
            <a:r>
              <a:rPr lang="en-US" dirty="0"/>
              <a:t>Bulleted slide body text (Arial 16pt)</a:t>
            </a:r>
          </a:p>
          <a:p>
            <a:pPr lvl="3"/>
            <a:r>
              <a:rPr lang="en-US" dirty="0"/>
              <a:t>Body text (Arial 24pt)</a:t>
            </a:r>
          </a:p>
          <a:p>
            <a:pPr lvl="4"/>
            <a:r>
              <a:rPr lang="en-US" dirty="0"/>
              <a:t>Bulleted source (Arial 20pt)</a:t>
            </a:r>
          </a:p>
          <a:p>
            <a:pPr lvl="5"/>
            <a:r>
              <a:rPr lang="en-US" dirty="0"/>
              <a:t>Source (Arial 16pt)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414952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de bulleted 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81751"/>
            <a:ext cx="2593975" cy="382269"/>
          </a:xfrm>
        </p:spPr>
        <p:txBody>
          <a:bodyPr/>
          <a:lstStyle/>
          <a:p>
            <a:fld id="{1BD8CC93-8461-4CAC-9B2A-DDE45A16A3F5}" type="datetime6">
              <a:rPr lang="en-US" smtClean="0"/>
              <a:t>July 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51174" y="6381751"/>
            <a:ext cx="6096001" cy="38227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68000" y="6381750"/>
            <a:ext cx="1066800" cy="382270"/>
          </a:xfrm>
        </p:spPr>
        <p:txBody>
          <a:bodyPr/>
          <a:lstStyle/>
          <a:p>
            <a:fld id="{B0B34E4B-25F1-4D72-B319-B9B5A0ABC919}" type="slidenum">
              <a:rPr lang="en-GB" smtClean="0"/>
              <a:t>‹#›</a:t>
            </a:fld>
            <a:endParaRPr lang="en-GB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455296" y="6764020"/>
            <a:ext cx="11278800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6" hasCustomPrompt="1"/>
          </p:nvPr>
        </p:nvSpPr>
        <p:spPr>
          <a:xfrm>
            <a:off x="1524000" y="1752600"/>
            <a:ext cx="9144000" cy="4629150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 dirty="0"/>
              <a:t>Bulleted subtitle (Arial 24pt)</a:t>
            </a:r>
          </a:p>
          <a:p>
            <a:pPr lvl="1"/>
            <a:r>
              <a:rPr lang="en-US" dirty="0"/>
              <a:t>Subtitle (Arial 20pt)</a:t>
            </a:r>
          </a:p>
          <a:p>
            <a:pPr lvl="2"/>
            <a:r>
              <a:rPr lang="en-US" dirty="0"/>
              <a:t>Bulleted slide body text (Arial 16pt)</a:t>
            </a:r>
          </a:p>
          <a:p>
            <a:pPr lvl="3"/>
            <a:r>
              <a:rPr lang="en-US" dirty="0"/>
              <a:t>Body text (Arial 24pt)</a:t>
            </a:r>
          </a:p>
          <a:p>
            <a:pPr lvl="4"/>
            <a:r>
              <a:rPr lang="en-US" dirty="0"/>
              <a:t>Bulleted source (Arial 20pt)</a:t>
            </a:r>
          </a:p>
          <a:p>
            <a:pPr lvl="5"/>
            <a:r>
              <a:rPr lang="en-US" dirty="0"/>
              <a:t>Source (Arial 16pt)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108812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Dark Blue Cover">
    <p:bg>
      <p:bgPr>
        <a:solidFill>
          <a:srgbClr val="1227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Picture Placeholder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" b="18"/>
          <a:stretch/>
        </p:blipFill>
        <p:spPr>
          <a:xfrm>
            <a:off x="7634288" y="0"/>
            <a:ext cx="4557712" cy="6862763"/>
          </a:xfrm>
          <a:prstGeom prst="rect">
            <a:avLst/>
          </a:prstGeom>
        </p:spPr>
      </p:pic>
      <p:sp>
        <p:nvSpPr>
          <p:cNvPr id="288" name="Text Placeholder 287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457200" y="5487988"/>
            <a:ext cx="7165974" cy="982800"/>
          </a:xfrm>
          <a:prstGeom prst="rect">
            <a:avLst/>
          </a:prstGeom>
        </p:spPr>
        <p:txBody>
          <a:bodyPr rIns="457200" anchor="b" anchorCtr="0"/>
          <a:lstStyle>
            <a:lvl1pPr marL="0" indent="0">
              <a:spcAft>
                <a:spcPts val="0"/>
              </a:spcAft>
              <a:buNone/>
              <a:defRPr sz="2000" b="1" baseline="0">
                <a:solidFill>
                  <a:srgbClr val="E7E6E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spcAft>
                <a:spcPts val="0"/>
              </a:spcAft>
              <a:buFont typeface="Arial" panose="020B0604020202020204" pitchFamily="34" charset="0"/>
              <a:buNone/>
              <a:defRPr sz="2000" b="0">
                <a:solidFill>
                  <a:srgbClr val="E7E6E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 indent="0">
              <a:spcAft>
                <a:spcPts val="0"/>
              </a:spcAft>
              <a:buNone/>
              <a:defRPr sz="2000" b="1">
                <a:solidFill>
                  <a:schemeClr val="accent6"/>
                </a:solidFill>
              </a:defRPr>
            </a:lvl3pPr>
            <a:lvl4pPr marL="0" indent="0">
              <a:spcAft>
                <a:spcPts val="0"/>
              </a:spcAft>
              <a:buFont typeface="Arial" panose="020B0604020202020204" pitchFamily="34" charset="0"/>
              <a:buNone/>
              <a:defRPr sz="2000" b="1">
                <a:solidFill>
                  <a:schemeClr val="accent6"/>
                </a:solidFill>
              </a:defRPr>
            </a:lvl4pPr>
            <a:lvl5pPr marL="0" indent="0">
              <a:spcAft>
                <a:spcPts val="0"/>
              </a:spcAft>
              <a:buNone/>
              <a:defRPr sz="2000" b="1"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 dirty="0"/>
              <a:t>Click to add Name Surname</a:t>
            </a:r>
          </a:p>
          <a:p>
            <a:pPr lvl="1"/>
            <a:r>
              <a:rPr lang="en-US" dirty="0"/>
              <a:t>Title/Date</a:t>
            </a:r>
            <a:endParaRPr lang="en-GB" dirty="0"/>
          </a:p>
        </p:txBody>
      </p:sp>
      <p:sp>
        <p:nvSpPr>
          <p:cNvPr id="66" name="Text Placeholder 2"/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457199" y="1752600"/>
            <a:ext cx="7165975" cy="3735387"/>
          </a:xfrm>
          <a:prstGeom prst="rect">
            <a:avLst/>
          </a:prstGeom>
        </p:spPr>
        <p:txBody>
          <a:bodyPr rIns="457200"/>
          <a:lstStyle>
            <a:lvl1pPr marL="0" indent="0">
              <a:spcAft>
                <a:spcPts val="2400"/>
              </a:spcAft>
              <a:buNone/>
              <a:defRPr sz="4000">
                <a:solidFill>
                  <a:srgbClr val="E7E6E6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marL="0" indent="0">
              <a:buFont typeface="Arial" panose="020B0604020202020204" pitchFamily="34" charset="0"/>
              <a:buNone/>
              <a:defRPr sz="2400">
                <a:solidFill>
                  <a:srgbClr val="E7E6E6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2pPr>
            <a:lvl3pPr marL="0" indent="0">
              <a:buNone/>
              <a:defRPr/>
            </a:lvl3pPr>
            <a:lvl4pPr marL="0" indent="0">
              <a:buFont typeface="Arial" panose="020B0604020202020204" pitchFamily="34" charset="0"/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en-GB" dirty="0"/>
              <a:t>Click to edit</a:t>
            </a:r>
            <a:br>
              <a:rPr lang="en-GB" dirty="0"/>
            </a:br>
            <a:r>
              <a:rPr lang="en-GB" dirty="0"/>
              <a:t>(Century Gothic 40pt)</a:t>
            </a:r>
          </a:p>
          <a:p>
            <a:pPr lvl="1"/>
            <a:r>
              <a:rPr lang="en-US" dirty="0"/>
              <a:t>Presentation subtitle </a:t>
            </a:r>
            <a:br>
              <a:rPr lang="en-US" dirty="0"/>
            </a:br>
            <a:r>
              <a:rPr lang="en-US" dirty="0"/>
              <a:t>(Century Gothic 24pt)</a:t>
            </a:r>
          </a:p>
          <a:p>
            <a:pPr lvl="1"/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8"/>
          </p:nvPr>
        </p:nvSpPr>
        <p:spPr>
          <a:xfrm>
            <a:off x="457198" y="0"/>
            <a:ext cx="7165181" cy="458639"/>
          </a:xfrm>
        </p:spPr>
        <p:txBody>
          <a:bodyPr/>
          <a:lstStyle>
            <a:lvl1pPr>
              <a:defRPr>
                <a:solidFill>
                  <a:srgbClr val="E7E6E6"/>
                </a:solidFill>
              </a:defRPr>
            </a:lvl1pPr>
          </a:lstStyle>
          <a:p>
            <a:endParaRPr lang="en-GB" dirty="0"/>
          </a:p>
        </p:txBody>
      </p:sp>
      <p:pic>
        <p:nvPicPr>
          <p:cNvPr id="128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8634" y="456300"/>
            <a:ext cx="2894054" cy="57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9" name="Picture 12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8000" y="4762800"/>
            <a:ext cx="1782000" cy="178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7338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cons and 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81751"/>
            <a:ext cx="2593975" cy="382269"/>
          </a:xfrm>
        </p:spPr>
        <p:txBody>
          <a:bodyPr/>
          <a:lstStyle/>
          <a:p>
            <a:fld id="{3B13B595-2230-41A5-AD27-1BC588A39AC5}" type="datetime6">
              <a:rPr lang="en-US" smtClean="0"/>
              <a:t>July 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51174" y="6381751"/>
            <a:ext cx="6096001" cy="38227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68000" y="6381750"/>
            <a:ext cx="1066800" cy="382270"/>
          </a:xfrm>
        </p:spPr>
        <p:txBody>
          <a:bodyPr/>
          <a:lstStyle/>
          <a:p>
            <a:fld id="{B0B34E4B-25F1-4D72-B319-B9B5A0ABC919}" type="slidenum">
              <a:rPr lang="en-GB" smtClean="0"/>
              <a:t>‹#›</a:t>
            </a:fld>
            <a:endParaRPr lang="en-GB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455296" y="6764020"/>
            <a:ext cx="11278800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icture Placeholder 6"/>
          <p:cNvSpPr>
            <a:spLocks noGrp="1"/>
          </p:cNvSpPr>
          <p:nvPr>
            <p:ph type="pic" sz="quarter" idx="18"/>
          </p:nvPr>
        </p:nvSpPr>
        <p:spPr>
          <a:xfrm>
            <a:off x="468000" y="1761172"/>
            <a:ext cx="964800" cy="96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3" name="Picture Placeholder 6"/>
          <p:cNvSpPr>
            <a:spLocks noGrp="1"/>
          </p:cNvSpPr>
          <p:nvPr>
            <p:ph type="pic" sz="quarter" idx="19"/>
          </p:nvPr>
        </p:nvSpPr>
        <p:spPr>
          <a:xfrm>
            <a:off x="6094696" y="1764000"/>
            <a:ext cx="964800" cy="96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20" hasCustomPrompt="1"/>
          </p:nvPr>
        </p:nvSpPr>
        <p:spPr>
          <a:xfrm>
            <a:off x="468000" y="2741612"/>
            <a:ext cx="5626696" cy="3640137"/>
          </a:xfrm>
        </p:spPr>
        <p:txBody>
          <a:bodyPr rIns="180000"/>
          <a:lstStyle>
            <a:lvl5pPr>
              <a:defRPr/>
            </a:lvl5pPr>
          </a:lstStyle>
          <a:p>
            <a:pPr lvl="0"/>
            <a:r>
              <a:rPr lang="en-US" dirty="0"/>
              <a:t>Bulleted subtitle (Arial 24pt)</a:t>
            </a:r>
          </a:p>
          <a:p>
            <a:pPr lvl="1"/>
            <a:r>
              <a:rPr lang="en-US" dirty="0"/>
              <a:t>Subtitle (Arial 20pt)</a:t>
            </a:r>
          </a:p>
          <a:p>
            <a:pPr lvl="2"/>
            <a:r>
              <a:rPr lang="en-US" dirty="0"/>
              <a:t>Bulleted slide body text (Arial 16pt)</a:t>
            </a:r>
          </a:p>
          <a:p>
            <a:pPr lvl="3"/>
            <a:r>
              <a:rPr lang="en-US" dirty="0"/>
              <a:t>Body text (Arial 24pt)</a:t>
            </a:r>
          </a:p>
          <a:p>
            <a:pPr lvl="4"/>
            <a:r>
              <a:rPr lang="en-US" dirty="0"/>
              <a:t>Bulleted source (Arial 20pt)</a:t>
            </a:r>
          </a:p>
          <a:p>
            <a:pPr lvl="5"/>
            <a:r>
              <a:rPr lang="en-US" dirty="0"/>
              <a:t>Source (Arial 16pt)</a:t>
            </a:r>
            <a:endParaRPr lang="en-GB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21" hasCustomPrompt="1"/>
          </p:nvPr>
        </p:nvSpPr>
        <p:spPr>
          <a:xfrm>
            <a:off x="6096000" y="2741613"/>
            <a:ext cx="5638096" cy="3640137"/>
          </a:xfrm>
        </p:spPr>
        <p:txBody>
          <a:bodyPr rIns="180000"/>
          <a:lstStyle>
            <a:lvl5pPr>
              <a:defRPr/>
            </a:lvl5pPr>
          </a:lstStyle>
          <a:p>
            <a:pPr lvl="0"/>
            <a:r>
              <a:rPr lang="en-US" dirty="0"/>
              <a:t>Bulleted subtitle (Arial 24pt)</a:t>
            </a:r>
          </a:p>
          <a:p>
            <a:pPr lvl="1"/>
            <a:r>
              <a:rPr lang="en-US" dirty="0"/>
              <a:t>Subtitle (Arial 20pt)</a:t>
            </a:r>
          </a:p>
          <a:p>
            <a:pPr lvl="2"/>
            <a:r>
              <a:rPr lang="en-US" dirty="0"/>
              <a:t>Bulleted slide body text (Arial 16pt)</a:t>
            </a:r>
          </a:p>
          <a:p>
            <a:pPr lvl="3"/>
            <a:r>
              <a:rPr lang="en-US" dirty="0"/>
              <a:t>Body text (Arial 24pt)</a:t>
            </a:r>
          </a:p>
          <a:p>
            <a:pPr lvl="4"/>
            <a:r>
              <a:rPr lang="en-US" dirty="0"/>
              <a:t>Bulleted source (Arial 20pt)</a:t>
            </a:r>
          </a:p>
          <a:p>
            <a:pPr lvl="5"/>
            <a:r>
              <a:rPr lang="en-US" dirty="0"/>
              <a:t>Source (Arial 16pt)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6026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cons and 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81751"/>
            <a:ext cx="2593975" cy="382269"/>
          </a:xfrm>
        </p:spPr>
        <p:txBody>
          <a:bodyPr/>
          <a:lstStyle/>
          <a:p>
            <a:fld id="{032A4736-BF8F-4444-A76D-F27D5F281D47}" type="datetime6">
              <a:rPr lang="en-US" smtClean="0"/>
              <a:t>July 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51174" y="6381751"/>
            <a:ext cx="6096001" cy="38227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68000" y="6381750"/>
            <a:ext cx="1066800" cy="382270"/>
          </a:xfrm>
        </p:spPr>
        <p:txBody>
          <a:bodyPr/>
          <a:lstStyle/>
          <a:p>
            <a:fld id="{B0B34E4B-25F1-4D72-B319-B9B5A0ABC919}" type="slidenum">
              <a:rPr lang="en-GB" smtClean="0"/>
              <a:t>‹#›</a:t>
            </a:fld>
            <a:endParaRPr lang="en-GB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455296" y="6764020"/>
            <a:ext cx="11278800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Picture Placeholder 6"/>
          <p:cNvSpPr>
            <a:spLocks noGrp="1"/>
          </p:cNvSpPr>
          <p:nvPr>
            <p:ph type="pic" sz="quarter" idx="18"/>
          </p:nvPr>
        </p:nvSpPr>
        <p:spPr>
          <a:xfrm>
            <a:off x="1677913" y="1764000"/>
            <a:ext cx="964800" cy="96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GB" sz="1400" dirty="0"/>
            </a:lvl1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9" name="Picture Placeholder 6"/>
          <p:cNvSpPr>
            <a:spLocks noGrp="1"/>
          </p:cNvSpPr>
          <p:nvPr>
            <p:ph type="pic" sz="quarter" idx="19"/>
          </p:nvPr>
        </p:nvSpPr>
        <p:spPr>
          <a:xfrm>
            <a:off x="5624200" y="1764000"/>
            <a:ext cx="964800" cy="96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GB" sz="1400" dirty="0"/>
            </a:lvl1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20" name="Picture Placeholder 6"/>
          <p:cNvSpPr>
            <a:spLocks noGrp="1"/>
          </p:cNvSpPr>
          <p:nvPr>
            <p:ph type="pic" sz="quarter" idx="20"/>
          </p:nvPr>
        </p:nvSpPr>
        <p:spPr>
          <a:xfrm>
            <a:off x="9570488" y="1764000"/>
            <a:ext cx="964800" cy="96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GB" sz="1400" dirty="0"/>
            </a:lvl1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21"/>
          </p:nvPr>
        </p:nvSpPr>
        <p:spPr>
          <a:xfrm>
            <a:off x="468313" y="2741613"/>
            <a:ext cx="3384000" cy="3640137"/>
          </a:xfrm>
        </p:spPr>
        <p:txBody>
          <a:bodyPr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  <a:lvl6pPr algn="ctr">
              <a:defRPr/>
            </a:lvl6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22"/>
          </p:nvPr>
        </p:nvSpPr>
        <p:spPr>
          <a:xfrm>
            <a:off x="4414600" y="2741613"/>
            <a:ext cx="3384000" cy="3640137"/>
          </a:xfrm>
        </p:spPr>
        <p:txBody>
          <a:bodyPr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  <a:lvl6pPr algn="ctr">
              <a:defRPr/>
            </a:lvl6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23"/>
          </p:nvPr>
        </p:nvSpPr>
        <p:spPr>
          <a:xfrm>
            <a:off x="8360888" y="2741613"/>
            <a:ext cx="3384000" cy="3640137"/>
          </a:xfrm>
        </p:spPr>
        <p:txBody>
          <a:bodyPr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  <a:lvl6pPr algn="ctr">
              <a:defRPr/>
            </a:lvl6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913368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cons and 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81751"/>
            <a:ext cx="2593975" cy="382269"/>
          </a:xfrm>
        </p:spPr>
        <p:txBody>
          <a:bodyPr/>
          <a:lstStyle/>
          <a:p>
            <a:fld id="{F0E883F3-0D06-4C5C-A5FE-88B75621C227}" type="datetime6">
              <a:rPr lang="en-US" smtClean="0"/>
              <a:t>July 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51174" y="6381751"/>
            <a:ext cx="6096001" cy="38227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68000" y="6381750"/>
            <a:ext cx="1066800" cy="382270"/>
          </a:xfrm>
        </p:spPr>
        <p:txBody>
          <a:bodyPr/>
          <a:lstStyle/>
          <a:p>
            <a:fld id="{B0B34E4B-25F1-4D72-B319-B9B5A0ABC919}" type="slidenum">
              <a:rPr lang="en-GB" smtClean="0"/>
              <a:t>‹#›</a:t>
            </a:fld>
            <a:endParaRPr lang="en-GB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455296" y="6764020"/>
            <a:ext cx="11278800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Picture Placeholder 6"/>
          <p:cNvSpPr>
            <a:spLocks noGrp="1"/>
          </p:cNvSpPr>
          <p:nvPr>
            <p:ph type="pic" sz="quarter" idx="18"/>
          </p:nvPr>
        </p:nvSpPr>
        <p:spPr>
          <a:xfrm>
            <a:off x="1101913" y="1764000"/>
            <a:ext cx="964800" cy="96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7" name="Picture Placeholder 6"/>
          <p:cNvSpPr>
            <a:spLocks noGrp="1"/>
          </p:cNvSpPr>
          <p:nvPr>
            <p:ph type="pic" sz="quarter" idx="20"/>
          </p:nvPr>
        </p:nvSpPr>
        <p:spPr>
          <a:xfrm>
            <a:off x="10144653" y="1764000"/>
            <a:ext cx="964800" cy="96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8" name="Picture Placeholder 6"/>
          <p:cNvSpPr>
            <a:spLocks noGrp="1"/>
          </p:cNvSpPr>
          <p:nvPr>
            <p:ph type="pic" sz="quarter" idx="21"/>
          </p:nvPr>
        </p:nvSpPr>
        <p:spPr>
          <a:xfrm>
            <a:off x="4116160" y="1764000"/>
            <a:ext cx="964800" cy="96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20" name="Picture Placeholder 6"/>
          <p:cNvSpPr>
            <a:spLocks noGrp="1"/>
          </p:cNvSpPr>
          <p:nvPr>
            <p:ph type="pic" sz="quarter" idx="22"/>
          </p:nvPr>
        </p:nvSpPr>
        <p:spPr>
          <a:xfrm>
            <a:off x="7130407" y="1764000"/>
            <a:ext cx="964800" cy="96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468313" y="2741613"/>
            <a:ext cx="2232000" cy="3640137"/>
          </a:xfrm>
        </p:spPr>
        <p:txBody>
          <a:bodyPr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  <a:lvl6pPr algn="ctr">
              <a:defRPr/>
            </a:lvl6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19" name="Text Placeholder 7"/>
          <p:cNvSpPr>
            <a:spLocks noGrp="1"/>
          </p:cNvSpPr>
          <p:nvPr>
            <p:ph type="body" sz="quarter" idx="24"/>
          </p:nvPr>
        </p:nvSpPr>
        <p:spPr>
          <a:xfrm>
            <a:off x="3482560" y="2741613"/>
            <a:ext cx="2232000" cy="3640137"/>
          </a:xfrm>
        </p:spPr>
        <p:txBody>
          <a:bodyPr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  <a:lvl6pPr algn="ctr">
              <a:defRPr/>
            </a:lvl6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21" name="Text Placeholder 7"/>
          <p:cNvSpPr>
            <a:spLocks noGrp="1"/>
          </p:cNvSpPr>
          <p:nvPr>
            <p:ph type="body" sz="quarter" idx="25"/>
          </p:nvPr>
        </p:nvSpPr>
        <p:spPr>
          <a:xfrm>
            <a:off x="6496807" y="2741613"/>
            <a:ext cx="2232000" cy="3640137"/>
          </a:xfrm>
        </p:spPr>
        <p:txBody>
          <a:bodyPr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  <a:lvl6pPr algn="ctr">
              <a:defRPr/>
            </a:lvl6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22" name="Text Placeholder 7"/>
          <p:cNvSpPr>
            <a:spLocks noGrp="1"/>
          </p:cNvSpPr>
          <p:nvPr>
            <p:ph type="body" sz="quarter" idx="26"/>
          </p:nvPr>
        </p:nvSpPr>
        <p:spPr>
          <a:xfrm>
            <a:off x="9511053" y="2741613"/>
            <a:ext cx="2232000" cy="3640137"/>
          </a:xfrm>
        </p:spPr>
        <p:txBody>
          <a:bodyPr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  <a:lvl6pPr algn="ctr">
              <a:defRPr/>
            </a:lvl6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5415956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ve icons and 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81751"/>
            <a:ext cx="2593975" cy="382269"/>
          </a:xfrm>
        </p:spPr>
        <p:txBody>
          <a:bodyPr/>
          <a:lstStyle/>
          <a:p>
            <a:fld id="{BE55E7B0-DA84-4B1F-88AB-47DF304FED8E}" type="datetime6">
              <a:rPr lang="en-US" smtClean="0"/>
              <a:t>July 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51174" y="6381751"/>
            <a:ext cx="6096001" cy="38227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68000" y="6381750"/>
            <a:ext cx="1066800" cy="382270"/>
          </a:xfrm>
        </p:spPr>
        <p:txBody>
          <a:bodyPr/>
          <a:lstStyle/>
          <a:p>
            <a:fld id="{B0B34E4B-25F1-4D72-B319-B9B5A0ABC919}" type="slidenum">
              <a:rPr lang="en-GB" smtClean="0"/>
              <a:t>‹#›</a:t>
            </a:fld>
            <a:endParaRPr lang="en-GB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455296" y="6764020"/>
            <a:ext cx="11278800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icture Placeholder 6"/>
          <p:cNvSpPr>
            <a:spLocks noGrp="1"/>
          </p:cNvSpPr>
          <p:nvPr>
            <p:ph type="pic" sz="quarter" idx="18"/>
          </p:nvPr>
        </p:nvSpPr>
        <p:spPr>
          <a:xfrm>
            <a:off x="957913" y="1764000"/>
            <a:ext cx="964800" cy="96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8" name="Picture Placeholder 6"/>
          <p:cNvSpPr>
            <a:spLocks noGrp="1"/>
          </p:cNvSpPr>
          <p:nvPr>
            <p:ph type="pic" sz="quarter" idx="19"/>
          </p:nvPr>
        </p:nvSpPr>
        <p:spPr>
          <a:xfrm>
            <a:off x="5619157" y="1764000"/>
            <a:ext cx="964800" cy="96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28" name="Picture Placeholder 6"/>
          <p:cNvSpPr>
            <a:spLocks noGrp="1"/>
          </p:cNvSpPr>
          <p:nvPr>
            <p:ph type="pic" sz="quarter" idx="20"/>
          </p:nvPr>
        </p:nvSpPr>
        <p:spPr>
          <a:xfrm>
            <a:off x="10280400" y="1764000"/>
            <a:ext cx="964800" cy="96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29" name="Picture Placeholder 6"/>
          <p:cNvSpPr>
            <a:spLocks noGrp="1"/>
          </p:cNvSpPr>
          <p:nvPr>
            <p:ph type="pic" sz="quarter" idx="21"/>
          </p:nvPr>
        </p:nvSpPr>
        <p:spPr>
          <a:xfrm>
            <a:off x="3288535" y="1764000"/>
            <a:ext cx="964800" cy="96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30" name="Picture Placeholder 6"/>
          <p:cNvSpPr>
            <a:spLocks noGrp="1"/>
          </p:cNvSpPr>
          <p:nvPr>
            <p:ph type="pic" sz="quarter" idx="22"/>
          </p:nvPr>
        </p:nvSpPr>
        <p:spPr>
          <a:xfrm>
            <a:off x="7949779" y="1764000"/>
            <a:ext cx="964800" cy="96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468313" y="2741613"/>
            <a:ext cx="1944000" cy="3640137"/>
          </a:xfrm>
        </p:spPr>
        <p:txBody>
          <a:bodyPr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  <a:lvl6pPr algn="ctr">
              <a:defRPr/>
            </a:lvl6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20" name="Text Placeholder 7"/>
          <p:cNvSpPr>
            <a:spLocks noGrp="1"/>
          </p:cNvSpPr>
          <p:nvPr>
            <p:ph type="body" sz="quarter" idx="24"/>
          </p:nvPr>
        </p:nvSpPr>
        <p:spPr>
          <a:xfrm>
            <a:off x="2798935" y="2741613"/>
            <a:ext cx="1944000" cy="3640137"/>
          </a:xfrm>
        </p:spPr>
        <p:txBody>
          <a:bodyPr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  <a:lvl6pPr algn="ctr">
              <a:defRPr/>
            </a:lvl6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21" name="Text Placeholder 7"/>
          <p:cNvSpPr>
            <a:spLocks noGrp="1"/>
          </p:cNvSpPr>
          <p:nvPr>
            <p:ph type="body" sz="quarter" idx="25"/>
          </p:nvPr>
        </p:nvSpPr>
        <p:spPr>
          <a:xfrm>
            <a:off x="5129557" y="2741613"/>
            <a:ext cx="1944000" cy="3640137"/>
          </a:xfrm>
        </p:spPr>
        <p:txBody>
          <a:bodyPr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  <a:lvl6pPr algn="ctr">
              <a:defRPr/>
            </a:lvl6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22" name="Text Placeholder 7"/>
          <p:cNvSpPr>
            <a:spLocks noGrp="1"/>
          </p:cNvSpPr>
          <p:nvPr>
            <p:ph type="body" sz="quarter" idx="26"/>
          </p:nvPr>
        </p:nvSpPr>
        <p:spPr>
          <a:xfrm>
            <a:off x="7460179" y="2741613"/>
            <a:ext cx="1944000" cy="3640137"/>
          </a:xfrm>
        </p:spPr>
        <p:txBody>
          <a:bodyPr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  <a:lvl6pPr algn="ctr">
              <a:defRPr/>
            </a:lvl6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27"/>
          </p:nvPr>
        </p:nvSpPr>
        <p:spPr>
          <a:xfrm>
            <a:off x="9790800" y="2741613"/>
            <a:ext cx="1944000" cy="3640137"/>
          </a:xfrm>
        </p:spPr>
        <p:txBody>
          <a:bodyPr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  <a:lvl6pPr algn="ctr">
              <a:defRPr/>
            </a:lvl6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36026631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682772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 userDrawn="1"/>
        </p:nvGrpSpPr>
        <p:grpSpPr>
          <a:xfrm>
            <a:off x="455296" y="16"/>
            <a:ext cx="11279504" cy="2741596"/>
            <a:chOff x="455296" y="0"/>
            <a:chExt cx="11279504" cy="289560"/>
          </a:xfrm>
        </p:grpSpPr>
        <p:sp>
          <p:nvSpPr>
            <p:cNvPr id="45" name="Rectangle 44"/>
            <p:cNvSpPr/>
            <p:nvPr/>
          </p:nvSpPr>
          <p:spPr>
            <a:xfrm>
              <a:off x="455296" y="0"/>
              <a:ext cx="6508722" cy="28956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Rectangle 45"/>
            <p:cNvSpPr/>
            <p:nvPr/>
          </p:nvSpPr>
          <p:spPr>
            <a:xfrm>
              <a:off x="6964018" y="0"/>
              <a:ext cx="2855754" cy="289560"/>
            </a:xfrm>
            <a:prstGeom prst="rect">
              <a:avLst/>
            </a:prstGeom>
            <a:solidFill>
              <a:srgbClr val="3CD7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7" name="Rectangle 46"/>
            <p:cNvSpPr/>
            <p:nvPr userDrawn="1"/>
          </p:nvSpPr>
          <p:spPr>
            <a:xfrm>
              <a:off x="9819772" y="0"/>
              <a:ext cx="1915028" cy="289560"/>
            </a:xfrm>
            <a:prstGeom prst="rect">
              <a:avLst/>
            </a:prstGeom>
            <a:solidFill>
              <a:srgbClr val="77E3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" name="Title 1"/>
          <p:cNvSpPr>
            <a:spLocks noGrp="1"/>
          </p:cNvSpPr>
          <p:nvPr userDrawn="1">
            <p:ph type="title"/>
          </p:nvPr>
        </p:nvSpPr>
        <p:spPr>
          <a:xfrm>
            <a:off x="455296" y="2741612"/>
            <a:ext cx="11279504" cy="1538287"/>
          </a:xfrm>
        </p:spPr>
        <p:txBody>
          <a:bodyPr anchor="b"/>
          <a:lstStyle>
            <a:lvl1pPr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 userDrawn="1">
            <p:ph type="body" idx="1"/>
          </p:nvPr>
        </p:nvSpPr>
        <p:spPr>
          <a:xfrm>
            <a:off x="457200" y="4381500"/>
            <a:ext cx="11277600" cy="1193800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fld id="{55947F77-118C-4E49-9A63-2F6DF05CB46F}" type="datetime6">
              <a:rPr lang="en-US" smtClean="0"/>
              <a:t>July 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B0B34E4B-25F1-4D72-B319-B9B5A0ABC919}" type="slidenum">
              <a:rPr lang="en-GB" smtClean="0"/>
              <a:t>‹#›</a:t>
            </a:fld>
            <a:endParaRPr lang="en-GB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455296" y="6764020"/>
            <a:ext cx="11278800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534719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">
    <p:bg>
      <p:bgPr>
        <a:solidFill>
          <a:srgbClr val="1227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93" b="9264"/>
          <a:stretch/>
        </p:blipFill>
        <p:spPr>
          <a:xfrm>
            <a:off x="0" y="-27214"/>
            <a:ext cx="12192000" cy="687977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7500" y="1441671"/>
            <a:ext cx="3942000" cy="394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0405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ark Blue Cover">
    <p:bg>
      <p:bgPr>
        <a:solidFill>
          <a:srgbClr val="1227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Picture Placeholder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" b="18"/>
          <a:stretch/>
        </p:blipFill>
        <p:spPr>
          <a:xfrm>
            <a:off x="7634288" y="0"/>
            <a:ext cx="4557712" cy="6862763"/>
          </a:xfrm>
          <a:prstGeom prst="rect">
            <a:avLst/>
          </a:prstGeom>
        </p:spPr>
      </p:pic>
      <p:sp>
        <p:nvSpPr>
          <p:cNvPr id="288" name="Text Placeholder 287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457200" y="5487988"/>
            <a:ext cx="7165974" cy="982800"/>
          </a:xfrm>
          <a:prstGeom prst="rect">
            <a:avLst/>
          </a:prstGeom>
        </p:spPr>
        <p:txBody>
          <a:bodyPr rIns="457200" anchor="b" anchorCtr="0"/>
          <a:lstStyle>
            <a:lvl1pPr marL="0" indent="0">
              <a:spcAft>
                <a:spcPts val="0"/>
              </a:spcAft>
              <a:buNone/>
              <a:defRPr sz="2000" b="1" baseline="0">
                <a:solidFill>
                  <a:srgbClr val="E7E6E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spcAft>
                <a:spcPts val="0"/>
              </a:spcAft>
              <a:buFont typeface="Arial" panose="020B0604020202020204" pitchFamily="34" charset="0"/>
              <a:buNone/>
              <a:defRPr sz="2000" b="0">
                <a:solidFill>
                  <a:srgbClr val="E7E6E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 indent="0">
              <a:spcAft>
                <a:spcPts val="0"/>
              </a:spcAft>
              <a:buNone/>
              <a:defRPr sz="2000" b="1">
                <a:solidFill>
                  <a:schemeClr val="accent6"/>
                </a:solidFill>
              </a:defRPr>
            </a:lvl3pPr>
            <a:lvl4pPr marL="0" indent="0">
              <a:spcAft>
                <a:spcPts val="0"/>
              </a:spcAft>
              <a:buFont typeface="Arial" panose="020B0604020202020204" pitchFamily="34" charset="0"/>
              <a:buNone/>
              <a:defRPr sz="2000" b="1">
                <a:solidFill>
                  <a:schemeClr val="accent6"/>
                </a:solidFill>
              </a:defRPr>
            </a:lvl4pPr>
            <a:lvl5pPr marL="0" indent="0">
              <a:spcAft>
                <a:spcPts val="0"/>
              </a:spcAft>
              <a:buNone/>
              <a:defRPr sz="2000" b="1"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 dirty="0"/>
              <a:t>Click to add Name Surname</a:t>
            </a:r>
          </a:p>
          <a:p>
            <a:pPr lvl="1"/>
            <a:r>
              <a:rPr lang="en-US" dirty="0"/>
              <a:t>Title/Date</a:t>
            </a:r>
            <a:endParaRPr lang="en-GB" dirty="0"/>
          </a:p>
        </p:txBody>
      </p:sp>
      <p:sp>
        <p:nvSpPr>
          <p:cNvPr id="66" name="Text Placeholder 2"/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457199" y="1752600"/>
            <a:ext cx="7165975" cy="3735387"/>
          </a:xfrm>
          <a:prstGeom prst="rect">
            <a:avLst/>
          </a:prstGeom>
        </p:spPr>
        <p:txBody>
          <a:bodyPr rIns="457200"/>
          <a:lstStyle>
            <a:lvl1pPr marL="0" indent="0">
              <a:spcAft>
                <a:spcPts val="2400"/>
              </a:spcAft>
              <a:buNone/>
              <a:defRPr sz="4000">
                <a:solidFill>
                  <a:srgbClr val="E7E6E6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marL="0" indent="0">
              <a:buFont typeface="Arial" panose="020B0604020202020204" pitchFamily="34" charset="0"/>
              <a:buNone/>
              <a:defRPr sz="2400">
                <a:solidFill>
                  <a:srgbClr val="E7E6E6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2pPr>
            <a:lvl3pPr marL="0" indent="0">
              <a:buNone/>
              <a:defRPr/>
            </a:lvl3pPr>
            <a:lvl4pPr marL="0" indent="0">
              <a:buFont typeface="Arial" panose="020B0604020202020204" pitchFamily="34" charset="0"/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en-GB" dirty="0"/>
              <a:t>Click to edit</a:t>
            </a:r>
            <a:br>
              <a:rPr lang="en-GB" dirty="0"/>
            </a:br>
            <a:r>
              <a:rPr lang="en-GB" dirty="0"/>
              <a:t>(Century Gothic 40pt)</a:t>
            </a:r>
          </a:p>
          <a:p>
            <a:pPr lvl="1"/>
            <a:r>
              <a:rPr lang="en-US" dirty="0"/>
              <a:t>Presentation subtitle </a:t>
            </a:r>
            <a:br>
              <a:rPr lang="en-US" dirty="0"/>
            </a:br>
            <a:r>
              <a:rPr lang="en-US" dirty="0"/>
              <a:t>(Century Gothic 24pt)</a:t>
            </a:r>
          </a:p>
          <a:p>
            <a:pPr lvl="1"/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8"/>
          </p:nvPr>
        </p:nvSpPr>
        <p:spPr>
          <a:xfrm>
            <a:off x="457198" y="0"/>
            <a:ext cx="7165181" cy="458639"/>
          </a:xfrm>
        </p:spPr>
        <p:txBody>
          <a:bodyPr/>
          <a:lstStyle>
            <a:lvl1pPr>
              <a:defRPr>
                <a:solidFill>
                  <a:srgbClr val="E7E6E6"/>
                </a:solidFill>
              </a:defRPr>
            </a:lvl1pPr>
          </a:lstStyle>
          <a:p>
            <a:endParaRPr lang="en-GB" dirty="0"/>
          </a:p>
        </p:txBody>
      </p:sp>
      <p:pic>
        <p:nvPicPr>
          <p:cNvPr id="128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8634" y="456300"/>
            <a:ext cx="2894054" cy="57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9" name="Picture 12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8000" y="4762800"/>
            <a:ext cx="1782000" cy="178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8944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Dark Blue Cover">
    <p:bg>
      <p:bgPr>
        <a:solidFill>
          <a:srgbClr val="1227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Picture Placeholder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" b="18"/>
          <a:stretch/>
        </p:blipFill>
        <p:spPr>
          <a:xfrm>
            <a:off x="7634288" y="0"/>
            <a:ext cx="4557712" cy="6862763"/>
          </a:xfrm>
          <a:prstGeom prst="rect">
            <a:avLst/>
          </a:prstGeom>
        </p:spPr>
      </p:pic>
      <p:sp>
        <p:nvSpPr>
          <p:cNvPr id="288" name="Text Placeholder 287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457200" y="5487988"/>
            <a:ext cx="7165974" cy="982800"/>
          </a:xfrm>
          <a:prstGeom prst="rect">
            <a:avLst/>
          </a:prstGeom>
        </p:spPr>
        <p:txBody>
          <a:bodyPr rIns="457200" anchor="b" anchorCtr="0"/>
          <a:lstStyle>
            <a:lvl1pPr marL="0" indent="0">
              <a:spcAft>
                <a:spcPts val="0"/>
              </a:spcAft>
              <a:buNone/>
              <a:defRPr sz="2000" b="1" baseline="0">
                <a:solidFill>
                  <a:srgbClr val="E7E6E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spcAft>
                <a:spcPts val="0"/>
              </a:spcAft>
              <a:buFont typeface="Arial" panose="020B0604020202020204" pitchFamily="34" charset="0"/>
              <a:buNone/>
              <a:defRPr sz="2000" b="0">
                <a:solidFill>
                  <a:srgbClr val="E7E6E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 indent="0">
              <a:spcAft>
                <a:spcPts val="0"/>
              </a:spcAft>
              <a:buNone/>
              <a:defRPr sz="2000" b="1">
                <a:solidFill>
                  <a:schemeClr val="accent6"/>
                </a:solidFill>
              </a:defRPr>
            </a:lvl3pPr>
            <a:lvl4pPr marL="0" indent="0">
              <a:spcAft>
                <a:spcPts val="0"/>
              </a:spcAft>
              <a:buFont typeface="Arial" panose="020B0604020202020204" pitchFamily="34" charset="0"/>
              <a:buNone/>
              <a:defRPr sz="2000" b="1">
                <a:solidFill>
                  <a:schemeClr val="accent6"/>
                </a:solidFill>
              </a:defRPr>
            </a:lvl4pPr>
            <a:lvl5pPr marL="0" indent="0">
              <a:spcAft>
                <a:spcPts val="0"/>
              </a:spcAft>
              <a:buNone/>
              <a:defRPr sz="2000" b="1"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 dirty="0"/>
              <a:t>Click to add Name Surname</a:t>
            </a:r>
          </a:p>
          <a:p>
            <a:pPr lvl="1"/>
            <a:r>
              <a:rPr lang="en-US" dirty="0"/>
              <a:t>Title/Date</a:t>
            </a:r>
            <a:endParaRPr lang="en-GB" dirty="0"/>
          </a:p>
        </p:txBody>
      </p:sp>
      <p:sp>
        <p:nvSpPr>
          <p:cNvPr id="66" name="Text Placeholder 2"/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457199" y="1752600"/>
            <a:ext cx="7165975" cy="3735387"/>
          </a:xfrm>
          <a:prstGeom prst="rect">
            <a:avLst/>
          </a:prstGeom>
        </p:spPr>
        <p:txBody>
          <a:bodyPr rIns="457200"/>
          <a:lstStyle>
            <a:lvl1pPr marL="0" indent="0">
              <a:spcAft>
                <a:spcPts val="2400"/>
              </a:spcAft>
              <a:buNone/>
              <a:defRPr sz="4000">
                <a:solidFill>
                  <a:srgbClr val="E7E6E6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marL="0" indent="0">
              <a:buFont typeface="Arial" panose="020B0604020202020204" pitchFamily="34" charset="0"/>
              <a:buNone/>
              <a:defRPr sz="2400">
                <a:solidFill>
                  <a:srgbClr val="E7E6E6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2pPr>
            <a:lvl3pPr marL="0" indent="0">
              <a:buNone/>
              <a:defRPr/>
            </a:lvl3pPr>
            <a:lvl4pPr marL="0" indent="0">
              <a:buFont typeface="Arial" panose="020B0604020202020204" pitchFamily="34" charset="0"/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en-GB" dirty="0"/>
              <a:t>Click to edit</a:t>
            </a:r>
            <a:br>
              <a:rPr lang="en-GB" dirty="0"/>
            </a:br>
            <a:r>
              <a:rPr lang="en-GB" dirty="0"/>
              <a:t>(Century Gothic 40pt)</a:t>
            </a:r>
          </a:p>
          <a:p>
            <a:pPr lvl="1"/>
            <a:r>
              <a:rPr lang="en-US" dirty="0"/>
              <a:t>Presentation subtitle </a:t>
            </a:r>
            <a:br>
              <a:rPr lang="en-US" dirty="0"/>
            </a:br>
            <a:r>
              <a:rPr lang="en-US" dirty="0"/>
              <a:t>(Century Gothic 24pt)</a:t>
            </a:r>
          </a:p>
          <a:p>
            <a:pPr lvl="1"/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8"/>
          </p:nvPr>
        </p:nvSpPr>
        <p:spPr>
          <a:xfrm>
            <a:off x="457198" y="0"/>
            <a:ext cx="7165181" cy="458639"/>
          </a:xfrm>
        </p:spPr>
        <p:txBody>
          <a:bodyPr/>
          <a:lstStyle>
            <a:lvl1pPr>
              <a:defRPr>
                <a:solidFill>
                  <a:srgbClr val="E7E6E6"/>
                </a:solidFill>
              </a:defRPr>
            </a:lvl1pPr>
          </a:lstStyle>
          <a:p>
            <a:endParaRPr lang="en-GB" dirty="0"/>
          </a:p>
        </p:txBody>
      </p:sp>
      <p:pic>
        <p:nvPicPr>
          <p:cNvPr id="128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8634" y="456300"/>
            <a:ext cx="2894054" cy="57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9" name="Picture 12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8000" y="4762800"/>
            <a:ext cx="1782000" cy="178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4278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rk Blue Cover">
    <p:bg>
      <p:bgPr>
        <a:solidFill>
          <a:srgbClr val="1227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Picture Placeholder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" b="18"/>
          <a:stretch/>
        </p:blipFill>
        <p:spPr>
          <a:xfrm>
            <a:off x="7634288" y="0"/>
            <a:ext cx="4557712" cy="6862763"/>
          </a:xfrm>
          <a:prstGeom prst="rect">
            <a:avLst/>
          </a:prstGeom>
        </p:spPr>
      </p:pic>
      <p:sp>
        <p:nvSpPr>
          <p:cNvPr id="288" name="Text Placeholder 287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457200" y="5487988"/>
            <a:ext cx="7165974" cy="982800"/>
          </a:xfrm>
          <a:prstGeom prst="rect">
            <a:avLst/>
          </a:prstGeom>
        </p:spPr>
        <p:txBody>
          <a:bodyPr rIns="457200" anchor="b" anchorCtr="0"/>
          <a:lstStyle>
            <a:lvl1pPr marL="0" indent="0">
              <a:spcAft>
                <a:spcPts val="0"/>
              </a:spcAft>
              <a:buNone/>
              <a:defRPr sz="2000" b="1" baseline="0">
                <a:solidFill>
                  <a:srgbClr val="E7E6E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spcAft>
                <a:spcPts val="0"/>
              </a:spcAft>
              <a:buFont typeface="Arial" panose="020B0604020202020204" pitchFamily="34" charset="0"/>
              <a:buNone/>
              <a:defRPr sz="2000" b="0">
                <a:solidFill>
                  <a:srgbClr val="E7E6E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 indent="0">
              <a:spcAft>
                <a:spcPts val="0"/>
              </a:spcAft>
              <a:buNone/>
              <a:defRPr sz="2000" b="1">
                <a:solidFill>
                  <a:schemeClr val="accent6"/>
                </a:solidFill>
              </a:defRPr>
            </a:lvl3pPr>
            <a:lvl4pPr marL="0" indent="0">
              <a:spcAft>
                <a:spcPts val="0"/>
              </a:spcAft>
              <a:buFont typeface="Arial" panose="020B0604020202020204" pitchFamily="34" charset="0"/>
              <a:buNone/>
              <a:defRPr sz="2000" b="1">
                <a:solidFill>
                  <a:schemeClr val="accent6"/>
                </a:solidFill>
              </a:defRPr>
            </a:lvl4pPr>
            <a:lvl5pPr marL="0" indent="0">
              <a:spcAft>
                <a:spcPts val="0"/>
              </a:spcAft>
              <a:buNone/>
              <a:defRPr sz="2000" b="1"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 dirty="0"/>
              <a:t>Click to add Name Surname</a:t>
            </a:r>
          </a:p>
          <a:p>
            <a:pPr lvl="1"/>
            <a:r>
              <a:rPr lang="en-US" dirty="0"/>
              <a:t>Title/Date</a:t>
            </a:r>
            <a:endParaRPr lang="en-GB" dirty="0"/>
          </a:p>
        </p:txBody>
      </p:sp>
      <p:sp>
        <p:nvSpPr>
          <p:cNvPr id="66" name="Text Placeholder 2"/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457199" y="1752600"/>
            <a:ext cx="7165975" cy="3735387"/>
          </a:xfrm>
          <a:prstGeom prst="rect">
            <a:avLst/>
          </a:prstGeom>
        </p:spPr>
        <p:txBody>
          <a:bodyPr rIns="457200"/>
          <a:lstStyle>
            <a:lvl1pPr marL="0" indent="0">
              <a:spcAft>
                <a:spcPts val="2400"/>
              </a:spcAft>
              <a:buNone/>
              <a:defRPr sz="4000">
                <a:solidFill>
                  <a:srgbClr val="E7E6E6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marL="0" indent="0">
              <a:buFont typeface="Arial" panose="020B0604020202020204" pitchFamily="34" charset="0"/>
              <a:buNone/>
              <a:defRPr sz="2400">
                <a:solidFill>
                  <a:srgbClr val="E7E6E6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2pPr>
            <a:lvl3pPr marL="0" indent="0">
              <a:buNone/>
              <a:defRPr/>
            </a:lvl3pPr>
            <a:lvl4pPr marL="0" indent="0">
              <a:buFont typeface="Arial" panose="020B0604020202020204" pitchFamily="34" charset="0"/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en-GB" dirty="0"/>
              <a:t>Click to edit</a:t>
            </a:r>
            <a:br>
              <a:rPr lang="en-GB" dirty="0"/>
            </a:br>
            <a:r>
              <a:rPr lang="en-GB" dirty="0"/>
              <a:t>(Century Gothic 40pt)</a:t>
            </a:r>
          </a:p>
          <a:p>
            <a:pPr lvl="1"/>
            <a:r>
              <a:rPr lang="en-US" dirty="0"/>
              <a:t>Presentation subtitle </a:t>
            </a:r>
            <a:br>
              <a:rPr lang="en-US" dirty="0"/>
            </a:br>
            <a:r>
              <a:rPr lang="en-US" dirty="0"/>
              <a:t>(Century Gothic 24pt)</a:t>
            </a:r>
          </a:p>
          <a:p>
            <a:pPr lvl="1"/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8"/>
          </p:nvPr>
        </p:nvSpPr>
        <p:spPr>
          <a:xfrm>
            <a:off x="457198" y="0"/>
            <a:ext cx="7165181" cy="458639"/>
          </a:xfrm>
        </p:spPr>
        <p:txBody>
          <a:bodyPr/>
          <a:lstStyle>
            <a:lvl1pPr>
              <a:defRPr>
                <a:solidFill>
                  <a:srgbClr val="E7E6E6"/>
                </a:solidFill>
              </a:defRPr>
            </a:lvl1pPr>
          </a:lstStyle>
          <a:p>
            <a:endParaRPr lang="en-GB" dirty="0"/>
          </a:p>
        </p:txBody>
      </p:sp>
      <p:pic>
        <p:nvPicPr>
          <p:cNvPr id="128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8634" y="456300"/>
            <a:ext cx="2894054" cy="57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9" name="Picture 12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8000" y="4762800"/>
            <a:ext cx="1782000" cy="178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5851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Dark Blue Cover">
    <p:bg>
      <p:bgPr>
        <a:solidFill>
          <a:srgbClr val="1227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Picture Placeholder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" b="18"/>
          <a:stretch/>
        </p:blipFill>
        <p:spPr>
          <a:xfrm>
            <a:off x="7634288" y="0"/>
            <a:ext cx="4557712" cy="6862763"/>
          </a:xfrm>
          <a:prstGeom prst="rect">
            <a:avLst/>
          </a:prstGeom>
        </p:spPr>
      </p:pic>
      <p:sp>
        <p:nvSpPr>
          <p:cNvPr id="288" name="Text Placeholder 287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457200" y="5487988"/>
            <a:ext cx="7165974" cy="982800"/>
          </a:xfrm>
          <a:prstGeom prst="rect">
            <a:avLst/>
          </a:prstGeom>
        </p:spPr>
        <p:txBody>
          <a:bodyPr rIns="457200" anchor="b" anchorCtr="0"/>
          <a:lstStyle>
            <a:lvl1pPr marL="0" indent="0">
              <a:spcAft>
                <a:spcPts val="0"/>
              </a:spcAft>
              <a:buNone/>
              <a:defRPr sz="2000" b="1" baseline="0">
                <a:solidFill>
                  <a:srgbClr val="E7E6E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spcAft>
                <a:spcPts val="0"/>
              </a:spcAft>
              <a:buFont typeface="Arial" panose="020B0604020202020204" pitchFamily="34" charset="0"/>
              <a:buNone/>
              <a:defRPr sz="2000" b="0">
                <a:solidFill>
                  <a:srgbClr val="E7E6E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 indent="0">
              <a:spcAft>
                <a:spcPts val="0"/>
              </a:spcAft>
              <a:buNone/>
              <a:defRPr sz="2000" b="1">
                <a:solidFill>
                  <a:schemeClr val="accent6"/>
                </a:solidFill>
              </a:defRPr>
            </a:lvl3pPr>
            <a:lvl4pPr marL="0" indent="0">
              <a:spcAft>
                <a:spcPts val="0"/>
              </a:spcAft>
              <a:buFont typeface="Arial" panose="020B0604020202020204" pitchFamily="34" charset="0"/>
              <a:buNone/>
              <a:defRPr sz="2000" b="1">
                <a:solidFill>
                  <a:schemeClr val="accent6"/>
                </a:solidFill>
              </a:defRPr>
            </a:lvl4pPr>
            <a:lvl5pPr marL="0" indent="0">
              <a:spcAft>
                <a:spcPts val="0"/>
              </a:spcAft>
              <a:buNone/>
              <a:defRPr sz="2000" b="1"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 dirty="0"/>
              <a:t>Click to add Name Surname</a:t>
            </a:r>
          </a:p>
          <a:p>
            <a:pPr lvl="1"/>
            <a:r>
              <a:rPr lang="en-US" dirty="0"/>
              <a:t>Title/Date</a:t>
            </a:r>
            <a:endParaRPr lang="en-GB" dirty="0"/>
          </a:p>
        </p:txBody>
      </p:sp>
      <p:sp>
        <p:nvSpPr>
          <p:cNvPr id="66" name="Text Placeholder 2"/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457199" y="1752600"/>
            <a:ext cx="7165975" cy="3735387"/>
          </a:xfrm>
          <a:prstGeom prst="rect">
            <a:avLst/>
          </a:prstGeom>
        </p:spPr>
        <p:txBody>
          <a:bodyPr rIns="457200"/>
          <a:lstStyle>
            <a:lvl1pPr marL="0" indent="0">
              <a:spcAft>
                <a:spcPts val="2400"/>
              </a:spcAft>
              <a:buNone/>
              <a:defRPr sz="4000">
                <a:solidFill>
                  <a:srgbClr val="E7E6E6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marL="0" indent="0">
              <a:buFont typeface="Arial" panose="020B0604020202020204" pitchFamily="34" charset="0"/>
              <a:buNone/>
              <a:defRPr sz="2400">
                <a:solidFill>
                  <a:srgbClr val="E7E6E6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2pPr>
            <a:lvl3pPr marL="0" indent="0">
              <a:buNone/>
              <a:defRPr/>
            </a:lvl3pPr>
            <a:lvl4pPr marL="0" indent="0">
              <a:buFont typeface="Arial" panose="020B0604020202020204" pitchFamily="34" charset="0"/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en-GB" dirty="0"/>
              <a:t>Click to edit</a:t>
            </a:r>
            <a:br>
              <a:rPr lang="en-GB" dirty="0"/>
            </a:br>
            <a:r>
              <a:rPr lang="en-GB" dirty="0"/>
              <a:t>(Century Gothic 40pt)</a:t>
            </a:r>
          </a:p>
          <a:p>
            <a:pPr lvl="1"/>
            <a:r>
              <a:rPr lang="en-US" dirty="0"/>
              <a:t>Presentation subtitle </a:t>
            </a:r>
            <a:br>
              <a:rPr lang="en-US" dirty="0"/>
            </a:br>
            <a:r>
              <a:rPr lang="en-US" dirty="0"/>
              <a:t>(Century Gothic 24pt)</a:t>
            </a:r>
          </a:p>
          <a:p>
            <a:pPr lvl="1"/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8"/>
          </p:nvPr>
        </p:nvSpPr>
        <p:spPr>
          <a:xfrm>
            <a:off x="457198" y="0"/>
            <a:ext cx="7165181" cy="458639"/>
          </a:xfrm>
        </p:spPr>
        <p:txBody>
          <a:bodyPr/>
          <a:lstStyle>
            <a:lvl1pPr>
              <a:defRPr>
                <a:solidFill>
                  <a:srgbClr val="E7E6E6"/>
                </a:solidFill>
              </a:defRPr>
            </a:lvl1pPr>
          </a:lstStyle>
          <a:p>
            <a:endParaRPr lang="en-GB" dirty="0"/>
          </a:p>
        </p:txBody>
      </p:sp>
      <p:pic>
        <p:nvPicPr>
          <p:cNvPr id="128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8634" y="456300"/>
            <a:ext cx="2894054" cy="57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9" name="Picture 12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8000" y="4762800"/>
            <a:ext cx="1782000" cy="178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334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Dark Blue Cover">
    <p:bg>
      <p:bgPr>
        <a:solidFill>
          <a:srgbClr val="1227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Picture Placeholder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" b="18"/>
          <a:stretch/>
        </p:blipFill>
        <p:spPr>
          <a:xfrm>
            <a:off x="7634288" y="0"/>
            <a:ext cx="4557712" cy="6862763"/>
          </a:xfrm>
          <a:prstGeom prst="rect">
            <a:avLst/>
          </a:prstGeom>
        </p:spPr>
      </p:pic>
      <p:sp>
        <p:nvSpPr>
          <p:cNvPr id="288" name="Text Placeholder 287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457200" y="5487988"/>
            <a:ext cx="7165974" cy="982800"/>
          </a:xfrm>
          <a:prstGeom prst="rect">
            <a:avLst/>
          </a:prstGeom>
        </p:spPr>
        <p:txBody>
          <a:bodyPr rIns="457200" anchor="b" anchorCtr="0"/>
          <a:lstStyle>
            <a:lvl1pPr marL="0" indent="0">
              <a:spcAft>
                <a:spcPts val="0"/>
              </a:spcAft>
              <a:buNone/>
              <a:defRPr sz="2000" b="1" baseline="0">
                <a:solidFill>
                  <a:srgbClr val="E7E6E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spcAft>
                <a:spcPts val="0"/>
              </a:spcAft>
              <a:buFont typeface="Arial" panose="020B0604020202020204" pitchFamily="34" charset="0"/>
              <a:buNone/>
              <a:defRPr sz="2000" b="0">
                <a:solidFill>
                  <a:srgbClr val="E7E6E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 indent="0">
              <a:spcAft>
                <a:spcPts val="0"/>
              </a:spcAft>
              <a:buNone/>
              <a:defRPr sz="2000" b="1">
                <a:solidFill>
                  <a:schemeClr val="accent6"/>
                </a:solidFill>
              </a:defRPr>
            </a:lvl3pPr>
            <a:lvl4pPr marL="0" indent="0">
              <a:spcAft>
                <a:spcPts val="0"/>
              </a:spcAft>
              <a:buFont typeface="Arial" panose="020B0604020202020204" pitchFamily="34" charset="0"/>
              <a:buNone/>
              <a:defRPr sz="2000" b="1">
                <a:solidFill>
                  <a:schemeClr val="accent6"/>
                </a:solidFill>
              </a:defRPr>
            </a:lvl4pPr>
            <a:lvl5pPr marL="0" indent="0">
              <a:spcAft>
                <a:spcPts val="0"/>
              </a:spcAft>
              <a:buNone/>
              <a:defRPr sz="2000" b="1"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 dirty="0"/>
              <a:t>Click to add Name Surname</a:t>
            </a:r>
          </a:p>
          <a:p>
            <a:pPr lvl="1"/>
            <a:r>
              <a:rPr lang="en-US" dirty="0"/>
              <a:t>Title/Date</a:t>
            </a:r>
            <a:endParaRPr lang="en-GB" dirty="0"/>
          </a:p>
        </p:txBody>
      </p:sp>
      <p:sp>
        <p:nvSpPr>
          <p:cNvPr id="66" name="Text Placeholder 2"/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457199" y="1752600"/>
            <a:ext cx="7165975" cy="3735387"/>
          </a:xfrm>
          <a:prstGeom prst="rect">
            <a:avLst/>
          </a:prstGeom>
        </p:spPr>
        <p:txBody>
          <a:bodyPr rIns="457200"/>
          <a:lstStyle>
            <a:lvl1pPr marL="0" indent="0">
              <a:spcAft>
                <a:spcPts val="2400"/>
              </a:spcAft>
              <a:buNone/>
              <a:defRPr sz="4000">
                <a:solidFill>
                  <a:srgbClr val="E7E6E6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marL="0" indent="0">
              <a:buFont typeface="Arial" panose="020B0604020202020204" pitchFamily="34" charset="0"/>
              <a:buNone/>
              <a:defRPr sz="2400">
                <a:solidFill>
                  <a:srgbClr val="E7E6E6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2pPr>
            <a:lvl3pPr marL="0" indent="0">
              <a:buNone/>
              <a:defRPr/>
            </a:lvl3pPr>
            <a:lvl4pPr marL="0" indent="0">
              <a:buFont typeface="Arial" panose="020B0604020202020204" pitchFamily="34" charset="0"/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en-GB" dirty="0"/>
              <a:t>Click to edit</a:t>
            </a:r>
            <a:br>
              <a:rPr lang="en-GB" dirty="0"/>
            </a:br>
            <a:r>
              <a:rPr lang="en-GB" dirty="0"/>
              <a:t>(Century Gothic 40pt)</a:t>
            </a:r>
          </a:p>
          <a:p>
            <a:pPr lvl="1"/>
            <a:r>
              <a:rPr lang="en-US" dirty="0"/>
              <a:t>Presentation subtitle </a:t>
            </a:r>
            <a:br>
              <a:rPr lang="en-US" dirty="0"/>
            </a:br>
            <a:r>
              <a:rPr lang="en-US" dirty="0"/>
              <a:t>(Century Gothic 24pt)</a:t>
            </a:r>
          </a:p>
          <a:p>
            <a:pPr lvl="1"/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8"/>
          </p:nvPr>
        </p:nvSpPr>
        <p:spPr>
          <a:xfrm>
            <a:off x="457198" y="0"/>
            <a:ext cx="7165181" cy="458639"/>
          </a:xfrm>
        </p:spPr>
        <p:txBody>
          <a:bodyPr/>
          <a:lstStyle>
            <a:lvl1pPr>
              <a:defRPr>
                <a:solidFill>
                  <a:srgbClr val="E7E6E6"/>
                </a:solidFill>
              </a:defRPr>
            </a:lvl1pPr>
          </a:lstStyle>
          <a:p>
            <a:endParaRPr lang="en-GB" dirty="0"/>
          </a:p>
        </p:txBody>
      </p:sp>
      <p:pic>
        <p:nvPicPr>
          <p:cNvPr id="128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8634" y="456300"/>
            <a:ext cx="2894054" cy="57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9" name="Picture 12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8000" y="4762800"/>
            <a:ext cx="1782000" cy="178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6973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Dark Blue Cover">
    <p:bg>
      <p:bgPr>
        <a:solidFill>
          <a:srgbClr val="1227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Picture Placeholder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" b="18"/>
          <a:stretch/>
        </p:blipFill>
        <p:spPr>
          <a:xfrm>
            <a:off x="7634288" y="0"/>
            <a:ext cx="4557712" cy="6862763"/>
          </a:xfrm>
          <a:prstGeom prst="rect">
            <a:avLst/>
          </a:prstGeom>
        </p:spPr>
      </p:pic>
      <p:sp>
        <p:nvSpPr>
          <p:cNvPr id="288" name="Text Placeholder 287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457200" y="5487988"/>
            <a:ext cx="7165974" cy="982800"/>
          </a:xfrm>
          <a:prstGeom prst="rect">
            <a:avLst/>
          </a:prstGeom>
        </p:spPr>
        <p:txBody>
          <a:bodyPr rIns="457200" anchor="b" anchorCtr="0"/>
          <a:lstStyle>
            <a:lvl1pPr marL="0" indent="0">
              <a:spcAft>
                <a:spcPts val="0"/>
              </a:spcAft>
              <a:buNone/>
              <a:defRPr sz="2000" b="1" baseline="0">
                <a:solidFill>
                  <a:srgbClr val="E7E6E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spcAft>
                <a:spcPts val="0"/>
              </a:spcAft>
              <a:buFont typeface="Arial" panose="020B0604020202020204" pitchFamily="34" charset="0"/>
              <a:buNone/>
              <a:defRPr sz="2000" b="0">
                <a:solidFill>
                  <a:srgbClr val="E7E6E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 indent="0">
              <a:spcAft>
                <a:spcPts val="0"/>
              </a:spcAft>
              <a:buNone/>
              <a:defRPr sz="2000" b="1">
                <a:solidFill>
                  <a:schemeClr val="accent6"/>
                </a:solidFill>
              </a:defRPr>
            </a:lvl3pPr>
            <a:lvl4pPr marL="0" indent="0">
              <a:spcAft>
                <a:spcPts val="0"/>
              </a:spcAft>
              <a:buFont typeface="Arial" panose="020B0604020202020204" pitchFamily="34" charset="0"/>
              <a:buNone/>
              <a:defRPr sz="2000" b="1">
                <a:solidFill>
                  <a:schemeClr val="accent6"/>
                </a:solidFill>
              </a:defRPr>
            </a:lvl4pPr>
            <a:lvl5pPr marL="0" indent="0">
              <a:spcAft>
                <a:spcPts val="0"/>
              </a:spcAft>
              <a:buNone/>
              <a:defRPr sz="2000" b="1"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 dirty="0"/>
              <a:t>Click to add Name Surname</a:t>
            </a:r>
          </a:p>
          <a:p>
            <a:pPr lvl="1"/>
            <a:r>
              <a:rPr lang="en-US" dirty="0"/>
              <a:t>Title/Date</a:t>
            </a:r>
            <a:endParaRPr lang="en-GB" dirty="0"/>
          </a:p>
        </p:txBody>
      </p:sp>
      <p:sp>
        <p:nvSpPr>
          <p:cNvPr id="66" name="Text Placeholder 2"/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457199" y="1752600"/>
            <a:ext cx="7165975" cy="3735387"/>
          </a:xfrm>
          <a:prstGeom prst="rect">
            <a:avLst/>
          </a:prstGeom>
        </p:spPr>
        <p:txBody>
          <a:bodyPr rIns="457200"/>
          <a:lstStyle>
            <a:lvl1pPr marL="0" indent="0">
              <a:spcAft>
                <a:spcPts val="2400"/>
              </a:spcAft>
              <a:buNone/>
              <a:defRPr sz="4000">
                <a:solidFill>
                  <a:srgbClr val="E7E6E6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marL="0" indent="0">
              <a:buFont typeface="Arial" panose="020B0604020202020204" pitchFamily="34" charset="0"/>
              <a:buNone/>
              <a:defRPr sz="2400">
                <a:solidFill>
                  <a:srgbClr val="E7E6E6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2pPr>
            <a:lvl3pPr marL="0" indent="0">
              <a:buNone/>
              <a:defRPr/>
            </a:lvl3pPr>
            <a:lvl4pPr marL="0" indent="0">
              <a:buFont typeface="Arial" panose="020B0604020202020204" pitchFamily="34" charset="0"/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en-GB" dirty="0"/>
              <a:t>Click to edit</a:t>
            </a:r>
            <a:br>
              <a:rPr lang="en-GB" dirty="0"/>
            </a:br>
            <a:r>
              <a:rPr lang="en-GB" dirty="0"/>
              <a:t>(Century Gothic 40pt)</a:t>
            </a:r>
          </a:p>
          <a:p>
            <a:pPr lvl="1"/>
            <a:r>
              <a:rPr lang="en-US" dirty="0"/>
              <a:t>Presentation subtitle </a:t>
            </a:r>
            <a:br>
              <a:rPr lang="en-US" dirty="0"/>
            </a:br>
            <a:r>
              <a:rPr lang="en-US" dirty="0"/>
              <a:t>(Century Gothic 24pt)</a:t>
            </a:r>
          </a:p>
          <a:p>
            <a:pPr lvl="1"/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8"/>
          </p:nvPr>
        </p:nvSpPr>
        <p:spPr>
          <a:xfrm>
            <a:off x="457198" y="0"/>
            <a:ext cx="7165181" cy="458639"/>
          </a:xfrm>
        </p:spPr>
        <p:txBody>
          <a:bodyPr/>
          <a:lstStyle>
            <a:lvl1pPr>
              <a:defRPr>
                <a:solidFill>
                  <a:srgbClr val="E7E6E6"/>
                </a:solidFill>
              </a:defRPr>
            </a:lvl1pPr>
          </a:lstStyle>
          <a:p>
            <a:endParaRPr lang="en-GB" dirty="0"/>
          </a:p>
        </p:txBody>
      </p:sp>
      <p:pic>
        <p:nvPicPr>
          <p:cNvPr id="128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8634" y="456300"/>
            <a:ext cx="2894054" cy="57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9" name="Picture 12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8000" y="4762800"/>
            <a:ext cx="1782000" cy="178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1909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81751"/>
            <a:ext cx="2593975" cy="382269"/>
          </a:xfrm>
        </p:spPr>
        <p:txBody>
          <a:bodyPr/>
          <a:lstStyle/>
          <a:p>
            <a:fld id="{67CE3525-7B5F-4AB4-BA42-1E254310FAD4}" type="datetime6">
              <a:rPr lang="en-US" smtClean="0"/>
              <a:t>July 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51174" y="6381751"/>
            <a:ext cx="6096001" cy="38227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68000" y="6381750"/>
            <a:ext cx="1066800" cy="382270"/>
          </a:xfrm>
        </p:spPr>
        <p:txBody>
          <a:bodyPr/>
          <a:lstStyle/>
          <a:p>
            <a:fld id="{B0B34E4B-25F1-4D72-B319-B9B5A0ABC919}" type="slidenum">
              <a:rPr lang="en-GB" smtClean="0"/>
              <a:t>‹#›</a:t>
            </a:fld>
            <a:endParaRPr lang="en-GB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455296" y="6764020"/>
            <a:ext cx="11278800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468000" y="1752600"/>
            <a:ext cx="11268643" cy="4629150"/>
          </a:xfrm>
          <a:prstGeom prst="rect">
            <a:avLst/>
          </a:prstGeom>
        </p:spPr>
        <p:txBody>
          <a:bodyPr/>
          <a:lstStyle>
            <a:lvl1pPr marL="288000" indent="-288000">
              <a:buFont typeface="Arial" panose="020B0604020202020204" pitchFamily="34" charset="0"/>
              <a:buChar char="•"/>
              <a:defRPr/>
            </a:lvl1pPr>
            <a:lvl2pPr>
              <a:defRPr baseline="0"/>
            </a:lvl2pPr>
            <a:lvl3pPr>
              <a:defRPr/>
            </a:lvl3pPr>
            <a:lvl4pPr>
              <a:defRPr/>
            </a:lvl4pPr>
            <a:lvl5pPr>
              <a:defRPr baseline="0"/>
            </a:lvl5pPr>
            <a:lvl6pPr>
              <a:defRPr/>
            </a:lvl6pPr>
          </a:lstStyle>
          <a:p>
            <a:pPr lvl="0"/>
            <a:r>
              <a:rPr lang="en-US" dirty="0"/>
              <a:t>Bulleted subtitle (Arial 24pt)</a:t>
            </a:r>
          </a:p>
          <a:p>
            <a:pPr lvl="1"/>
            <a:r>
              <a:rPr lang="en-US" dirty="0"/>
              <a:t>Subtitle (Arial 20pt)</a:t>
            </a:r>
          </a:p>
          <a:p>
            <a:pPr lvl="2"/>
            <a:r>
              <a:rPr lang="en-US" dirty="0"/>
              <a:t>Bulleted slide body text (Arial 16pt)</a:t>
            </a:r>
          </a:p>
          <a:p>
            <a:pPr lvl="3"/>
            <a:r>
              <a:rPr lang="en-US" dirty="0"/>
              <a:t>Body text (Arial 24pt)</a:t>
            </a:r>
          </a:p>
          <a:p>
            <a:pPr lvl="4"/>
            <a:r>
              <a:rPr lang="en-US" dirty="0"/>
              <a:t>Bulleted source (Arial 20pt)</a:t>
            </a:r>
          </a:p>
          <a:p>
            <a:pPr lvl="5"/>
            <a:r>
              <a:rPr lang="en-US" dirty="0"/>
              <a:t>Source (Arial 16pt)</a:t>
            </a:r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071147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8000" y="457200"/>
            <a:ext cx="11277600" cy="912814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83971"/>
            <a:ext cx="2593975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C631243-1475-4D4F-A98E-58913BA713EC}" type="datetime6">
              <a:rPr lang="en-US" smtClean="0"/>
              <a:t>July 22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51175" y="6383971"/>
            <a:ext cx="6096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68000" y="6383971"/>
            <a:ext cx="1060450" cy="369570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0B34E4B-25F1-4D72-B319-B9B5A0ABC91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0" name="Rectangle 39"/>
          <p:cNvSpPr/>
          <p:nvPr/>
        </p:nvSpPr>
        <p:spPr>
          <a:xfrm>
            <a:off x="455296" y="0"/>
            <a:ext cx="6508722" cy="28956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Rectangle 40"/>
          <p:cNvSpPr/>
          <p:nvPr/>
        </p:nvSpPr>
        <p:spPr>
          <a:xfrm>
            <a:off x="6964018" y="0"/>
            <a:ext cx="2858162" cy="2895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Rectangle 41"/>
          <p:cNvSpPr/>
          <p:nvPr userDrawn="1"/>
        </p:nvSpPr>
        <p:spPr>
          <a:xfrm>
            <a:off x="9822180" y="0"/>
            <a:ext cx="1912620" cy="289560"/>
          </a:xfrm>
          <a:prstGeom prst="rect">
            <a:avLst/>
          </a:prstGeom>
          <a:solidFill>
            <a:srgbClr val="77E3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8000" y="1752599"/>
            <a:ext cx="11277600" cy="462708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8064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4" r:id="rId2"/>
    <p:sldLayoutId id="2147483740" r:id="rId3"/>
    <p:sldLayoutId id="2147483741" r:id="rId4"/>
    <p:sldLayoutId id="2147483710" r:id="rId5"/>
    <p:sldLayoutId id="2147483743" r:id="rId6"/>
    <p:sldLayoutId id="2147483745" r:id="rId7"/>
    <p:sldLayoutId id="2147483746" r:id="rId8"/>
    <p:sldLayoutId id="2147483716" r:id="rId9"/>
    <p:sldLayoutId id="2147483732" r:id="rId10"/>
    <p:sldLayoutId id="2147483717" r:id="rId11"/>
    <p:sldLayoutId id="2147483718" r:id="rId12"/>
    <p:sldLayoutId id="2147483719" r:id="rId13"/>
    <p:sldLayoutId id="2147483720" r:id="rId14"/>
    <p:sldLayoutId id="2147483734" r:id="rId15"/>
    <p:sldLayoutId id="2147483721" r:id="rId16"/>
    <p:sldLayoutId id="2147483722" r:id="rId17"/>
    <p:sldLayoutId id="2147483723" r:id="rId18"/>
    <p:sldLayoutId id="2147483733" r:id="rId19"/>
    <p:sldLayoutId id="2147483725" r:id="rId20"/>
    <p:sldLayoutId id="2147483726" r:id="rId21"/>
    <p:sldLayoutId id="2147483727" r:id="rId22"/>
    <p:sldLayoutId id="2147483728" r:id="rId23"/>
    <p:sldLayoutId id="2147483747" r:id="rId24"/>
    <p:sldLayoutId id="2147483731" r:id="rId25"/>
    <p:sldLayoutId id="2147483739" r:id="rId26"/>
  </p:sldLayoutIdLst>
  <p:hf hdr="0" ftr="0"/>
  <p:txStyles>
    <p:titleStyle>
      <a:lvl1pPr marL="0" marR="0" indent="0" algn="l" defTabSz="914400" rtl="0" eaLnBrk="1" fontAlgn="auto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lang="en-GB" sz="2800" b="1" kern="1200" baseline="0" noProof="0" dirty="0">
          <a:solidFill>
            <a:srgbClr val="12273F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88000" marR="0" indent="-288000" algn="l" defTabSz="914400" rtl="0" eaLnBrk="1" fontAlgn="auto" latinLnBrk="0" hangingPunct="1">
        <a:lnSpc>
          <a:spcPct val="100000"/>
        </a:lnSpc>
        <a:spcBef>
          <a:spcPts val="0"/>
        </a:spcBef>
        <a:spcAft>
          <a:spcPts val="600"/>
        </a:spcAft>
        <a:buClrTx/>
        <a:buSzTx/>
        <a:buFont typeface="Arial" panose="020B0604020202020204" pitchFamily="34" charset="0"/>
        <a:buChar char="•"/>
        <a:tabLst/>
        <a:defRPr sz="2400" kern="120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76000" indent="-2880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64000" indent="-2880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600" b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Tx/>
        <a:buNone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1600" b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6pPr>
      <a:lvl7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2800" kern="1200">
          <a:solidFill>
            <a:schemeClr val="accent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7pPr>
      <a:lvl8pPr marL="0" indent="0" algn="ctr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594">
          <p15:clr>
            <a:srgbClr val="F26B43"/>
          </p15:clr>
        </p15:guide>
        <p15:guide id="2" pos="3840">
          <p15:clr>
            <a:srgbClr val="F26B43"/>
          </p15:clr>
        </p15:guide>
        <p15:guide id="3" orient="horz" pos="863">
          <p15:clr>
            <a:srgbClr val="F26B43"/>
          </p15:clr>
        </p15:guide>
        <p15:guide id="4" orient="horz" pos="1727">
          <p15:clr>
            <a:srgbClr val="F26B43"/>
          </p15:clr>
        </p15:guide>
        <p15:guide id="5" orient="horz" pos="3456">
          <p15:clr>
            <a:srgbClr val="F26B43"/>
          </p15:clr>
        </p15:guide>
        <p15:guide id="6" pos="4802">
          <p15:clr>
            <a:srgbClr val="F26B43"/>
          </p15:clr>
        </p15:guide>
        <p15:guide id="7" pos="5762">
          <p15:clr>
            <a:srgbClr val="F26B43"/>
          </p15:clr>
        </p15:guide>
        <p15:guide id="8" pos="6720">
          <p15:clr>
            <a:srgbClr val="F26B43"/>
          </p15:clr>
        </p15:guide>
        <p15:guide id="9" pos="7392">
          <p15:clr>
            <a:srgbClr val="F26B43"/>
          </p15:clr>
        </p15:guide>
        <p15:guide id="10" orient="horz" pos="288">
          <p15:clr>
            <a:srgbClr val="F26B43"/>
          </p15:clr>
        </p15:guide>
        <p15:guide id="11" orient="horz" pos="4020">
          <p15:clr>
            <a:srgbClr val="F26B43"/>
          </p15:clr>
        </p15:guide>
        <p15:guide id="12" pos="2880">
          <p15:clr>
            <a:srgbClr val="F26B43"/>
          </p15:clr>
        </p15:guide>
        <p15:guide id="13" pos="1922">
          <p15:clr>
            <a:srgbClr val="F26B43"/>
          </p15:clr>
        </p15:guide>
        <p15:guide id="14" pos="960">
          <p15:clr>
            <a:srgbClr val="F26B43"/>
          </p15:clr>
        </p15:guide>
        <p15:guide id="15" pos="288">
          <p15:clr>
            <a:srgbClr val="F26B43"/>
          </p15:clr>
        </p15:guide>
        <p15:guide id="16" pos="6560">
          <p15:clr>
            <a:srgbClr val="F26B43"/>
          </p15:clr>
        </p15:guide>
        <p15:guide id="18" orient="horz" pos="110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hyperlink" Target="mailto:Northwest@bankofengland.co.uk" TargetMode="External"/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6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14</a:t>
            </a:r>
            <a:r>
              <a:rPr lang="en-GB" baseline="30000" dirty="0" smtClean="0"/>
              <a:t>th</a:t>
            </a:r>
            <a:r>
              <a:rPr lang="en-GB" dirty="0" smtClean="0"/>
              <a:t> July 2022</a:t>
            </a:r>
            <a:br>
              <a:rPr lang="en-GB" dirty="0" smtClean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Sefton Economic Forum</a:t>
            </a:r>
            <a:br>
              <a:rPr lang="en-GB" dirty="0" smtClean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dirty="0"/>
              <a:t/>
            </a:r>
            <a:br>
              <a:rPr lang="en-GB" dirty="0"/>
            </a:br>
            <a:endParaRPr lang="en-GB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AA8092A-0EC1-7146-BE7F-C484CFCF2BE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4000" y="5626534"/>
            <a:ext cx="7165974" cy="982800"/>
          </a:xfrm>
        </p:spPr>
        <p:txBody>
          <a:bodyPr/>
          <a:lstStyle/>
          <a:p>
            <a:endParaRPr lang="en-US" sz="2800" b="0" dirty="0" smtClean="0">
              <a:solidFill>
                <a:srgbClr val="77E3E4"/>
              </a:solidFill>
            </a:endParaRPr>
          </a:p>
          <a:p>
            <a:endParaRPr lang="en-US" sz="2800" b="0" dirty="0">
              <a:solidFill>
                <a:srgbClr val="77E3E4"/>
              </a:solidFill>
            </a:endParaRPr>
          </a:p>
          <a:p>
            <a:endParaRPr lang="en-US" sz="2800" b="0" dirty="0" smtClean="0">
              <a:solidFill>
                <a:srgbClr val="77E3E4"/>
              </a:solidFill>
            </a:endParaRPr>
          </a:p>
          <a:p>
            <a:r>
              <a:rPr lang="en-US" sz="2800" b="0" dirty="0" smtClean="0">
                <a:solidFill>
                  <a:srgbClr val="77E3E4"/>
                </a:solidFill>
              </a:rPr>
              <a:t>North West Agency </a:t>
            </a:r>
          </a:p>
          <a:p>
            <a:r>
              <a:rPr lang="en-US" sz="2800" b="0" dirty="0" smtClean="0"/>
              <a:t>Agent: Alison Stuart</a:t>
            </a:r>
          </a:p>
          <a:p>
            <a:r>
              <a:rPr lang="en-US" sz="2800" b="0" dirty="0" smtClean="0"/>
              <a:t>Deputy Agent: Ken Clark</a:t>
            </a:r>
          </a:p>
          <a:p>
            <a:endParaRPr lang="en-US" b="0" dirty="0" smtClean="0"/>
          </a:p>
          <a:p>
            <a:endParaRPr lang="en-US" b="0" dirty="0"/>
          </a:p>
          <a:p>
            <a:endParaRPr lang="en-US" b="0" dirty="0" smtClean="0"/>
          </a:p>
          <a:p>
            <a:r>
              <a:rPr lang="en-US" b="0" dirty="0" smtClean="0"/>
              <a:t>14</a:t>
            </a:r>
            <a:r>
              <a:rPr lang="en-US" b="0" baseline="30000" dirty="0" smtClean="0"/>
              <a:t>th</a:t>
            </a:r>
            <a:r>
              <a:rPr lang="en-US" b="0" dirty="0" smtClean="0"/>
              <a:t> July 2022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3556521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457200"/>
            <a:ext cx="11277600" cy="912814"/>
          </a:xfrm>
        </p:spPr>
        <p:txBody>
          <a:bodyPr/>
          <a:lstStyle/>
          <a:p>
            <a:r>
              <a:rPr lang="en-GB" dirty="0" smtClean="0"/>
              <a:t>Business identify range of domestic and global factors pushing up  prices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BCD10-26D9-4207-AC20-15F96D0C6F5D}" type="datetime6">
              <a:rPr lang="en-US" smtClean="0"/>
              <a:t>July 22</a:t>
            </a:fld>
            <a:endParaRPr lang="en-GB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34E4B-25F1-4D72-B319-B9B5A0ABC919}" type="slidenum">
              <a:rPr lang="en-GB" smtClean="0"/>
              <a:t>10</a:t>
            </a:fld>
            <a:endParaRPr lang="en-GB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7846541" y="1752600"/>
            <a:ext cx="3887556" cy="4629150"/>
          </a:xfrm>
        </p:spPr>
        <p:txBody>
          <a:bodyPr>
            <a:noAutofit/>
          </a:bodyPr>
          <a:lstStyle/>
          <a:p>
            <a:r>
              <a:rPr lang="en-GB" dirty="0" smtClean="0"/>
              <a:t>Respondents to Agents’ survey see the global influences on upward prices (raw materials, energy, shipping)…</a:t>
            </a:r>
          </a:p>
          <a:p>
            <a:r>
              <a:rPr lang="en-GB" dirty="0" smtClean="0"/>
              <a:t>…but also identify labour costs and higher overall inflation as an issue</a:t>
            </a:r>
            <a:endParaRPr lang="en-GB" dirty="0"/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038" y="1569569"/>
            <a:ext cx="6323116" cy="4594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386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457200"/>
            <a:ext cx="11277600" cy="912814"/>
          </a:xfrm>
        </p:spPr>
        <p:txBody>
          <a:bodyPr/>
          <a:lstStyle/>
          <a:p>
            <a:r>
              <a:rPr lang="en-GB" dirty="0" smtClean="0"/>
              <a:t>Business across all sectors plan to raise prices by more than last year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>
            <a:noAutofit/>
          </a:bodyPr>
          <a:lstStyle/>
          <a:p>
            <a:r>
              <a:rPr lang="en-GB" dirty="0" smtClean="0"/>
              <a:t>Businesses across all sectors plan to raise prices by more than last year, with a large chunk of that reported to be over the next three months</a:t>
            </a:r>
            <a:endParaRPr lang="en-GB" dirty="0"/>
          </a:p>
          <a:p>
            <a:endParaRPr lang="en-GB" dirty="0"/>
          </a:p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B58F6-309B-4793-B7F6-9C2ED486DBCA}" type="datetime6">
              <a:rPr lang="en-US" smtClean="0"/>
              <a:t>July 22</a:t>
            </a:fld>
            <a:endParaRPr lang="en-GB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34E4B-25F1-4D72-B319-B9B5A0ABC919}" type="slidenum">
              <a:rPr lang="en-GB" smtClean="0"/>
              <a:t>11</a:t>
            </a:fld>
            <a:endParaRPr lang="en-GB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638" y="1648108"/>
            <a:ext cx="8510754" cy="3816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835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457200"/>
            <a:ext cx="11277600" cy="912814"/>
          </a:xfrm>
        </p:spPr>
        <p:txBody>
          <a:bodyPr/>
          <a:lstStyle/>
          <a:p>
            <a:r>
              <a:rPr lang="en-GB" dirty="0" smtClean="0"/>
              <a:t>Policy-rate expectations have moved sharply higher globally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9154103" y="1752601"/>
            <a:ext cx="2579993" cy="4629150"/>
          </a:xfrm>
        </p:spPr>
        <p:txBody>
          <a:bodyPr>
            <a:noAutofit/>
          </a:bodyPr>
          <a:lstStyle/>
          <a:p>
            <a:r>
              <a:rPr lang="en-GB" dirty="0" smtClean="0"/>
              <a:t>Rate expectations have increased in US, UK and EA since Feb</a:t>
            </a:r>
          </a:p>
          <a:p>
            <a:r>
              <a:rPr lang="en-GB" dirty="0" smtClean="0"/>
              <a:t>UK yield curve peaks at over 2.5%</a:t>
            </a:r>
            <a:endParaRPr lang="en-GB" dirty="0"/>
          </a:p>
          <a:p>
            <a:endParaRPr lang="en-GB" dirty="0"/>
          </a:p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312EB-632C-44FB-AE64-5D3A62E1FF0C}" type="datetime6">
              <a:rPr lang="en-US" smtClean="0"/>
              <a:t>July 22</a:t>
            </a:fld>
            <a:endParaRPr lang="en-GB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34E4B-25F1-4D72-B319-B9B5A0ABC919}" type="slidenum">
              <a:rPr lang="en-GB" smtClean="0"/>
              <a:t>12</a:t>
            </a:fld>
            <a:endParaRPr lang="en-GB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988" y="1641755"/>
            <a:ext cx="8242506" cy="3944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449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457200"/>
            <a:ext cx="11277600" cy="912814"/>
          </a:xfrm>
        </p:spPr>
        <p:txBody>
          <a:bodyPr/>
          <a:lstStyle/>
          <a:p>
            <a:r>
              <a:rPr lang="en-GB" dirty="0" smtClean="0"/>
              <a:t>The MPC has been raising interest rates since December 2021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6954983" y="1752601"/>
            <a:ext cx="4779114" cy="4629150"/>
          </a:xfrm>
        </p:spPr>
        <p:txBody>
          <a:bodyPr>
            <a:noAutofit/>
          </a:bodyPr>
          <a:lstStyle/>
          <a:p>
            <a:r>
              <a:rPr lang="en-GB" dirty="0" smtClean="0"/>
              <a:t>Rates previously at historically low levels (Bank Rate averaged 12% in the 1980s).  </a:t>
            </a:r>
          </a:p>
          <a:p>
            <a:r>
              <a:rPr lang="en-GB" dirty="0" smtClean="0"/>
              <a:t>Market expectations are for rates to peak around 3.3% in 2023</a:t>
            </a:r>
          </a:p>
          <a:p>
            <a:r>
              <a:rPr lang="en-GB" dirty="0" smtClean="0"/>
              <a:t>Rate rises are being felt in mortgage markets</a:t>
            </a:r>
          </a:p>
          <a:p>
            <a:r>
              <a:rPr lang="en-GB" dirty="0" smtClean="0"/>
              <a:t>And also in some lending rates to businesses</a:t>
            </a:r>
            <a:endParaRPr lang="en-GB" dirty="0"/>
          </a:p>
          <a:p>
            <a:endParaRPr lang="en-GB" dirty="0"/>
          </a:p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312EB-632C-44FB-AE64-5D3A62E1FF0C}" type="datetime6">
              <a:rPr lang="en-US" smtClean="0"/>
              <a:t>July 22</a:t>
            </a:fld>
            <a:endParaRPr lang="en-GB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34E4B-25F1-4D72-B319-B9B5A0ABC919}" type="slidenum">
              <a:rPr lang="en-GB" smtClean="0"/>
              <a:t>13</a:t>
            </a:fld>
            <a:endParaRPr lang="en-GB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523728"/>
            <a:ext cx="6064590" cy="4704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224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Latest MPC policy decision  (16</a:t>
            </a:r>
            <a:r>
              <a:rPr lang="en-GB" baseline="30000" dirty="0" smtClean="0"/>
              <a:t>th</a:t>
            </a:r>
            <a:r>
              <a:rPr lang="en-GB" dirty="0" smtClean="0"/>
              <a:t> June 2022)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4FA99-1057-4C9B-9F24-32306C07F7FE}" type="datetime6">
              <a:rPr lang="en-US" smtClean="0"/>
              <a:t>July 22</a:t>
            </a:fld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34E4B-25F1-4D72-B319-B9B5A0ABC919}" type="slidenum">
              <a:rPr lang="en-GB" smtClean="0"/>
              <a:t>14</a:t>
            </a:fld>
            <a:endParaRPr lang="en-GB"/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68000" y="1752600"/>
            <a:ext cx="11268643" cy="4629150"/>
          </a:xfrm>
        </p:spPr>
        <p:txBody>
          <a:bodyPr/>
          <a:lstStyle/>
          <a:p>
            <a:pPr>
              <a:spcAft>
                <a:spcPts val="1800"/>
              </a:spcAft>
            </a:pPr>
            <a:r>
              <a:rPr lang="en-GB" i="1" dirty="0" smtClean="0"/>
              <a:t>“In </a:t>
            </a:r>
            <a:r>
              <a:rPr lang="en-GB" i="1" dirty="0"/>
              <a:t>view of continuing </a:t>
            </a:r>
            <a:r>
              <a:rPr lang="en-GB" i="1" dirty="0" smtClean="0"/>
              <a:t>robust </a:t>
            </a:r>
            <a:r>
              <a:rPr lang="en-GB" i="1" dirty="0"/>
              <a:t>cost and price pressures, including </a:t>
            </a:r>
            <a:r>
              <a:rPr lang="en-GB" i="1" dirty="0" smtClean="0"/>
              <a:t>tightness </a:t>
            </a:r>
            <a:r>
              <a:rPr lang="en-GB" i="1" dirty="0"/>
              <a:t>of the labour market, and the risk </a:t>
            </a:r>
            <a:r>
              <a:rPr lang="en-GB" i="1" dirty="0" smtClean="0"/>
              <a:t>those </a:t>
            </a:r>
            <a:r>
              <a:rPr lang="en-GB" i="1" dirty="0"/>
              <a:t>pressures became more persistent, </a:t>
            </a:r>
            <a:r>
              <a:rPr lang="en-GB" b="1" i="1" dirty="0">
                <a:solidFill>
                  <a:srgbClr val="FF0000"/>
                </a:solidFill>
              </a:rPr>
              <a:t>all members of the Committee judged that an increase in Bank Rate was warranted at this meeting</a:t>
            </a:r>
            <a:r>
              <a:rPr lang="en-GB" dirty="0" smtClean="0"/>
              <a:t>.”  - MPC Minutes (June 2022, para 37)</a:t>
            </a:r>
          </a:p>
          <a:p>
            <a:pPr>
              <a:spcAft>
                <a:spcPts val="1800"/>
              </a:spcAft>
            </a:pPr>
            <a:r>
              <a:rPr lang="en-GB" dirty="0" smtClean="0"/>
              <a:t>MPC voted by 6-3 to raise Bank Rate by 25bp to 1.25%</a:t>
            </a:r>
          </a:p>
          <a:p>
            <a:pPr>
              <a:spcAft>
                <a:spcPts val="1800"/>
              </a:spcAft>
            </a:pPr>
            <a:r>
              <a:rPr lang="en-GB" dirty="0" smtClean="0"/>
              <a:t>5</a:t>
            </a:r>
            <a:r>
              <a:rPr lang="en-GB" baseline="30000" dirty="0" smtClean="0"/>
              <a:t>th</a:t>
            </a:r>
            <a:r>
              <a:rPr lang="en-GB" dirty="0" smtClean="0"/>
              <a:t> straight increase from 0.1% last December &amp; expected by the market.</a:t>
            </a:r>
          </a:p>
          <a:p>
            <a:pPr>
              <a:spcAft>
                <a:spcPts val="1800"/>
              </a:spcAft>
            </a:pPr>
            <a:endParaRPr lang="en-GB" dirty="0" smtClean="0"/>
          </a:p>
          <a:p>
            <a:pPr>
              <a:spcAft>
                <a:spcPts val="1800"/>
              </a:spcAft>
            </a:pPr>
            <a:endParaRPr lang="en-GB" dirty="0" smtClean="0"/>
          </a:p>
          <a:p>
            <a:pPr>
              <a:spcAft>
                <a:spcPts val="1800"/>
              </a:spcAft>
            </a:pPr>
            <a:endParaRPr lang="en-GB" dirty="0" smtClean="0"/>
          </a:p>
          <a:p>
            <a:pPr>
              <a:spcAft>
                <a:spcPts val="1800"/>
              </a:spcAft>
            </a:pPr>
            <a:endParaRPr lang="en-GB" dirty="0"/>
          </a:p>
          <a:p>
            <a:pPr>
              <a:spcAft>
                <a:spcPts val="1800"/>
              </a:spcAft>
            </a:pPr>
            <a:endParaRPr lang="en-GB" dirty="0" smtClean="0"/>
          </a:p>
          <a:p>
            <a:pPr>
              <a:spcAft>
                <a:spcPts val="1800"/>
              </a:spcAft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90926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68000" y="398207"/>
            <a:ext cx="11277600" cy="912814"/>
          </a:xfrm>
        </p:spPr>
        <p:txBody>
          <a:bodyPr/>
          <a:lstStyle/>
          <a:p>
            <a:r>
              <a:rPr lang="en-GB" dirty="0" smtClean="0"/>
              <a:t>Very challenging “Narrow Path” for monetary policy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4FA99-1057-4C9B-9F24-32306C07F7FE}" type="datetime6">
              <a:rPr lang="en-US" smtClean="0"/>
              <a:t>July 22</a:t>
            </a:fld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34E4B-25F1-4D72-B319-B9B5A0ABC919}" type="slidenum">
              <a:rPr lang="en-GB" smtClean="0"/>
              <a:t>15</a:t>
            </a:fld>
            <a:endParaRPr lang="en-GB"/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68000" y="1752600"/>
            <a:ext cx="11268643" cy="4629150"/>
          </a:xfrm>
        </p:spPr>
        <p:txBody>
          <a:bodyPr/>
          <a:lstStyle/>
          <a:p>
            <a:pPr>
              <a:spcAft>
                <a:spcPts val="1800"/>
              </a:spcAft>
            </a:pPr>
            <a:r>
              <a:rPr lang="en-GB" dirty="0"/>
              <a:t>Andrew Bailey – </a:t>
            </a:r>
            <a:r>
              <a:rPr lang="en-GB" b="1" dirty="0">
                <a:solidFill>
                  <a:srgbClr val="FF0000"/>
                </a:solidFill>
              </a:rPr>
              <a:t>Monetary Policy </a:t>
            </a:r>
            <a:r>
              <a:rPr lang="en-GB" b="1" dirty="0" smtClean="0">
                <a:solidFill>
                  <a:srgbClr val="FF0000"/>
                </a:solidFill>
              </a:rPr>
              <a:t>seeking an uncertain “</a:t>
            </a:r>
            <a:r>
              <a:rPr lang="en-GB" b="1" dirty="0">
                <a:solidFill>
                  <a:srgbClr val="FF0000"/>
                </a:solidFill>
              </a:rPr>
              <a:t>narrow path</a:t>
            </a:r>
            <a:r>
              <a:rPr lang="en-GB" b="1" dirty="0" smtClean="0">
                <a:solidFill>
                  <a:srgbClr val="FF0000"/>
                </a:solidFill>
              </a:rPr>
              <a:t>” between recession &amp; sustained high inflation</a:t>
            </a:r>
            <a:endParaRPr lang="en-GB" b="1" dirty="0">
              <a:solidFill>
                <a:srgbClr val="FF0000"/>
              </a:solidFill>
            </a:endParaRPr>
          </a:p>
          <a:p>
            <a:pPr>
              <a:spcAft>
                <a:spcPts val="1800"/>
              </a:spcAft>
            </a:pPr>
            <a:r>
              <a:rPr lang="en-GB" dirty="0"/>
              <a:t>6 members preferred 25bp – put more </a:t>
            </a:r>
            <a:r>
              <a:rPr lang="en-GB" dirty="0" smtClean="0"/>
              <a:t>emphasis </a:t>
            </a:r>
            <a:r>
              <a:rPr lang="en-GB" dirty="0"/>
              <a:t>on downside risks for </a:t>
            </a:r>
            <a:r>
              <a:rPr lang="en-GB" dirty="0" smtClean="0"/>
              <a:t>GDP and unemployment</a:t>
            </a:r>
            <a:endParaRPr lang="en-GB" dirty="0"/>
          </a:p>
          <a:p>
            <a:pPr>
              <a:spcAft>
                <a:spcPts val="1800"/>
              </a:spcAft>
            </a:pPr>
            <a:r>
              <a:rPr lang="en-GB" dirty="0" smtClean="0"/>
              <a:t>3 members preferred a 50bp increase – put more emphasis on upside risks to inflation from strong labour market &amp; risk of self-sustaining inflation (second-round effects)</a:t>
            </a:r>
          </a:p>
          <a:p>
            <a:pPr>
              <a:spcAft>
                <a:spcPts val="1800"/>
              </a:spcAft>
            </a:pPr>
            <a:endParaRPr lang="en-GB" dirty="0"/>
          </a:p>
          <a:p>
            <a:pPr>
              <a:spcAft>
                <a:spcPts val="1800"/>
              </a:spcAft>
            </a:pPr>
            <a:endParaRPr lang="en-GB" dirty="0" smtClean="0"/>
          </a:p>
          <a:p>
            <a:pPr>
              <a:spcAft>
                <a:spcPts val="1800"/>
              </a:spcAft>
            </a:pPr>
            <a:endParaRPr lang="en-GB" dirty="0" smtClean="0"/>
          </a:p>
          <a:p>
            <a:pPr>
              <a:spcAft>
                <a:spcPts val="1800"/>
              </a:spcAft>
            </a:pPr>
            <a:endParaRPr lang="en-GB" dirty="0" smtClean="0"/>
          </a:p>
          <a:p>
            <a:pPr>
              <a:spcAft>
                <a:spcPts val="1800"/>
              </a:spcAft>
            </a:pPr>
            <a:endParaRPr lang="en-GB" dirty="0"/>
          </a:p>
          <a:p>
            <a:pPr>
              <a:spcAft>
                <a:spcPts val="1800"/>
              </a:spcAft>
            </a:pPr>
            <a:endParaRPr lang="en-GB" dirty="0" smtClean="0"/>
          </a:p>
          <a:p>
            <a:pPr>
              <a:spcAft>
                <a:spcPts val="1800"/>
              </a:spcAft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43768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457200"/>
            <a:ext cx="11277600" cy="912814"/>
          </a:xfrm>
        </p:spPr>
        <p:txBody>
          <a:bodyPr/>
          <a:lstStyle/>
          <a:p>
            <a:r>
              <a:rPr lang="en-GB" dirty="0" smtClean="0"/>
              <a:t>The labour market is </a:t>
            </a:r>
            <a:r>
              <a:rPr lang="en-GB" dirty="0" smtClean="0"/>
              <a:t>very </a:t>
            </a:r>
            <a:r>
              <a:rPr lang="en-GB" dirty="0" smtClean="0"/>
              <a:t>tight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>
            <a:noAutofit/>
          </a:bodyPr>
          <a:lstStyle/>
          <a:p>
            <a:r>
              <a:rPr lang="en-GB" dirty="0" smtClean="0"/>
              <a:t>Vacancies are much higher than they were the last time unemployment was at this level</a:t>
            </a:r>
          </a:p>
          <a:p>
            <a:endParaRPr lang="en-GB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089A5-12C6-4104-AA4F-B291E7C6F04F}" type="datetime6">
              <a:rPr lang="en-US" smtClean="0"/>
              <a:t>July 22</a:t>
            </a:fld>
            <a:endParaRPr lang="en-GB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34E4B-25F1-4D72-B319-B9B5A0ABC919}" type="slidenum">
              <a:rPr lang="en-GB" smtClean="0"/>
              <a:t>16</a:t>
            </a:fld>
            <a:endParaRPr lang="en-GB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r="3042"/>
          <a:stretch/>
        </p:blipFill>
        <p:spPr>
          <a:xfrm>
            <a:off x="368034" y="1752600"/>
            <a:ext cx="8440300" cy="3946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339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9904" t="35298" r="30218" b="55520"/>
          <a:stretch/>
        </p:blipFill>
        <p:spPr>
          <a:xfrm>
            <a:off x="2570044" y="221768"/>
            <a:ext cx="6555484" cy="8855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-373" t="44521" r="54379" b="18745"/>
          <a:stretch/>
        </p:blipFill>
        <p:spPr>
          <a:xfrm>
            <a:off x="642494" y="1256146"/>
            <a:ext cx="9875773" cy="4627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4927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696" y="434109"/>
            <a:ext cx="10914325" cy="5800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6004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070" y="341745"/>
            <a:ext cx="10691176" cy="5883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0387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11277600" cy="912814"/>
          </a:xfrm>
        </p:spPr>
        <p:txBody>
          <a:bodyPr/>
          <a:lstStyle/>
          <a:p>
            <a:r>
              <a:rPr lang="en-GB" dirty="0" smtClean="0"/>
              <a:t>Plan for the session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2915139" y="1752600"/>
            <a:ext cx="9073662" cy="4629150"/>
          </a:xfrm>
        </p:spPr>
        <p:txBody>
          <a:bodyPr/>
          <a:lstStyle/>
          <a:p>
            <a:endParaRPr lang="en-US" dirty="0" smtClean="0"/>
          </a:p>
          <a:p>
            <a:r>
              <a:rPr lang="en-US" dirty="0" smtClean="0"/>
              <a:t>National economic outlook and monetary policy</a:t>
            </a:r>
          </a:p>
          <a:p>
            <a:r>
              <a:rPr lang="en-US" dirty="0" smtClean="0"/>
              <a:t>Regional/local </a:t>
            </a:r>
            <a:r>
              <a:rPr lang="en-US" dirty="0" err="1" smtClean="0"/>
              <a:t>labour</a:t>
            </a:r>
            <a:r>
              <a:rPr lang="en-US" dirty="0" smtClean="0"/>
              <a:t> market picture</a:t>
            </a:r>
          </a:p>
          <a:p>
            <a:r>
              <a:rPr lang="en-US" dirty="0" smtClean="0"/>
              <a:t>Intelligence from Bank’s regional contacts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4"/>
          </p:nvPr>
        </p:nvSpPr>
        <p:spPr/>
      </p:sp>
      <p:pic>
        <p:nvPicPr>
          <p:cNvPr id="9" name="Picture Placeholder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32" t="7313" r="23449" b="6334"/>
          <a:stretch/>
        </p:blipFill>
        <p:spPr>
          <a:xfrm>
            <a:off x="453628" y="1752599"/>
            <a:ext cx="2150269" cy="4626769"/>
          </a:xfrm>
          <a:prstGeom prst="rect">
            <a:avLst/>
          </a:prstGeom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202A0-B0A5-4B4C-B604-82E0268C4188}" type="datetime6">
              <a:rPr lang="en-US" smtClean="0"/>
              <a:t>July 22</a:t>
            </a:fld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34E4B-25F1-4D72-B319-B9B5A0ABC919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1632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9360" y="1025237"/>
            <a:ext cx="8873080" cy="5333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2064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Agency Intelligence – Consumer spending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4FA99-1057-4C9B-9F24-32306C07F7FE}" type="datetime6">
              <a:rPr lang="en-US" smtClean="0"/>
              <a:t>July 22</a:t>
            </a:fld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34E4B-25F1-4D72-B319-B9B5A0ABC919}" type="slidenum">
              <a:rPr lang="en-GB" smtClean="0"/>
              <a:t>21</a:t>
            </a:fld>
            <a:endParaRPr lang="en-GB"/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68000" y="1752600"/>
            <a:ext cx="11268643" cy="4629150"/>
          </a:xfrm>
        </p:spPr>
        <p:txBody>
          <a:bodyPr/>
          <a:lstStyle/>
          <a:p>
            <a:pPr>
              <a:spcAft>
                <a:spcPts val="1800"/>
              </a:spcAft>
            </a:pPr>
            <a:r>
              <a:rPr lang="en-GB" dirty="0" smtClean="0"/>
              <a:t>Growing </a:t>
            </a:r>
            <a:r>
              <a:rPr lang="en-GB" dirty="0"/>
              <a:t>signs of pressure on real incomes starting to weigh on demand for </a:t>
            </a:r>
            <a:r>
              <a:rPr lang="en-GB" dirty="0" smtClean="0"/>
              <a:t>goods and consumer confidence</a:t>
            </a:r>
          </a:p>
          <a:p>
            <a:pPr lvl="1">
              <a:spcAft>
                <a:spcPts val="1800"/>
              </a:spcAft>
            </a:pPr>
            <a:r>
              <a:rPr lang="en-GB" dirty="0" smtClean="0"/>
              <a:t>Particularly in durable goods e.g. home improvement products</a:t>
            </a:r>
          </a:p>
          <a:p>
            <a:pPr lvl="1">
              <a:spcAft>
                <a:spcPts val="1800"/>
              </a:spcAft>
            </a:pPr>
            <a:r>
              <a:rPr lang="en-GB" dirty="0" smtClean="0"/>
              <a:t>Consumers trading down to lower priced alternatives or stores</a:t>
            </a:r>
          </a:p>
          <a:p>
            <a:pPr lvl="1">
              <a:spcAft>
                <a:spcPts val="1800"/>
              </a:spcAft>
            </a:pPr>
            <a:r>
              <a:rPr lang="en-GB" dirty="0" smtClean="0"/>
              <a:t>Hospitality and leisure stronger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46073" t="49990" r="1772" b="21299"/>
          <a:stretch/>
        </p:blipFill>
        <p:spPr>
          <a:xfrm>
            <a:off x="2512098" y="4349449"/>
            <a:ext cx="7180446" cy="2223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739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Agency Intelligence – Business Services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4FA99-1057-4C9B-9F24-32306C07F7FE}" type="datetime6">
              <a:rPr lang="en-US" smtClean="0"/>
              <a:t>July 22</a:t>
            </a:fld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34E4B-25F1-4D72-B319-B9B5A0ABC919}" type="slidenum">
              <a:rPr lang="en-GB" smtClean="0"/>
              <a:t>22</a:t>
            </a:fld>
            <a:endParaRPr lang="en-GB"/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68000" y="1752600"/>
            <a:ext cx="11268643" cy="4629150"/>
          </a:xfrm>
        </p:spPr>
        <p:txBody>
          <a:bodyPr/>
          <a:lstStyle/>
          <a:p>
            <a:pPr>
              <a:spcAft>
                <a:spcPts val="1800"/>
              </a:spcAft>
            </a:pPr>
            <a:r>
              <a:rPr lang="en-GB" b="1" dirty="0"/>
              <a:t> </a:t>
            </a:r>
            <a:r>
              <a:rPr lang="en-GB" dirty="0"/>
              <a:t>S</a:t>
            </a:r>
            <a:r>
              <a:rPr lang="en-GB" dirty="0" smtClean="0"/>
              <a:t>trong </a:t>
            </a:r>
            <a:r>
              <a:rPr lang="en-GB" dirty="0"/>
              <a:t>growth in turnover, supported by higher volumes and fees, but growth was constrained by labour shortages</a:t>
            </a:r>
            <a:r>
              <a:rPr lang="en-GB" dirty="0" smtClean="0"/>
              <a:t>.</a:t>
            </a:r>
          </a:p>
          <a:p>
            <a:pPr>
              <a:spcAft>
                <a:spcPts val="1800"/>
              </a:spcAft>
            </a:pPr>
            <a:r>
              <a:rPr lang="en-GB" dirty="0"/>
              <a:t>By contrast, merger and acquisition activity appeared to be slowing from its previously high rates</a:t>
            </a:r>
            <a:r>
              <a:rPr lang="en-GB" dirty="0" smtClean="0"/>
              <a:t>.</a:t>
            </a:r>
          </a:p>
          <a:p>
            <a:pPr>
              <a:spcAft>
                <a:spcPts val="1800"/>
              </a:spcAft>
            </a:pPr>
            <a:r>
              <a:rPr lang="en-GB" dirty="0" smtClean="0"/>
              <a:t>And some reported a pickup in insolvency work.</a:t>
            </a:r>
          </a:p>
        </p:txBody>
      </p:sp>
    </p:spTree>
    <p:extLst>
      <p:ext uri="{BB962C8B-B14F-4D97-AF65-F5344CB8AC3E}">
        <p14:creationId xmlns:p14="http://schemas.microsoft.com/office/powerpoint/2010/main" val="270619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Agency Intelligence – Supply Chains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4FA99-1057-4C9B-9F24-32306C07F7FE}" type="datetime6">
              <a:rPr lang="en-US" smtClean="0"/>
              <a:t>July 22</a:t>
            </a:fld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34E4B-25F1-4D72-B319-B9B5A0ABC919}" type="slidenum">
              <a:rPr lang="en-GB" smtClean="0"/>
              <a:t>23</a:t>
            </a:fld>
            <a:endParaRPr lang="en-GB"/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68000" y="1752600"/>
            <a:ext cx="11268643" cy="4629150"/>
          </a:xfrm>
        </p:spPr>
        <p:txBody>
          <a:bodyPr/>
          <a:lstStyle/>
          <a:p>
            <a:pPr>
              <a:spcAft>
                <a:spcPts val="1800"/>
              </a:spcAft>
            </a:pPr>
            <a:r>
              <a:rPr lang="en-GB" b="1" dirty="0"/>
              <a:t> </a:t>
            </a:r>
            <a:r>
              <a:rPr lang="en-GB" dirty="0"/>
              <a:t>Manufacturing output growth </a:t>
            </a:r>
            <a:r>
              <a:rPr lang="en-GB" dirty="0" smtClean="0"/>
              <a:t>weakening as </a:t>
            </a:r>
            <a:r>
              <a:rPr lang="en-GB" dirty="0"/>
              <a:t>shortages of materials and components </a:t>
            </a:r>
            <a:r>
              <a:rPr lang="en-GB" dirty="0" smtClean="0"/>
              <a:t>constrain output.</a:t>
            </a:r>
          </a:p>
          <a:p>
            <a:pPr>
              <a:spcAft>
                <a:spcPts val="1800"/>
              </a:spcAft>
            </a:pPr>
            <a:r>
              <a:rPr lang="en-GB" dirty="0" smtClean="0"/>
              <a:t>Shortages had </a:t>
            </a:r>
            <a:r>
              <a:rPr lang="en-GB" dirty="0"/>
              <a:t>worsened since Russia's invasion of Ukraine and following </a:t>
            </a:r>
            <a:r>
              <a:rPr lang="en-GB" dirty="0" err="1"/>
              <a:t>Covid</a:t>
            </a:r>
            <a:r>
              <a:rPr lang="en-GB" dirty="0"/>
              <a:t>-related lockdowns in China. </a:t>
            </a:r>
            <a:endParaRPr lang="en-GB" dirty="0" smtClean="0"/>
          </a:p>
          <a:p>
            <a:pPr>
              <a:spcAft>
                <a:spcPts val="1800"/>
              </a:spcAft>
            </a:pPr>
            <a:r>
              <a:rPr lang="en-GB" dirty="0" smtClean="0"/>
              <a:t>Shortages of: sunflower </a:t>
            </a:r>
            <a:r>
              <a:rPr lang="en-GB" dirty="0"/>
              <a:t>oil, organic grain, timber, paper, bricks, steel, IT equipment, titanium, </a:t>
            </a:r>
            <a:r>
              <a:rPr lang="en-GB" dirty="0" smtClean="0"/>
              <a:t>palladium, electric </a:t>
            </a:r>
            <a:r>
              <a:rPr lang="en-GB" dirty="0"/>
              <a:t>motors, microchips, wiring </a:t>
            </a:r>
            <a:r>
              <a:rPr lang="en-GB" dirty="0" smtClean="0"/>
              <a:t>harnesses, </a:t>
            </a:r>
            <a:r>
              <a:rPr lang="en-GB" dirty="0"/>
              <a:t>mechanical parts, electronic components and roof </a:t>
            </a:r>
            <a:r>
              <a:rPr lang="en-GB" dirty="0" smtClean="0"/>
              <a:t>tiles.</a:t>
            </a:r>
          </a:p>
          <a:p>
            <a:pPr>
              <a:spcAft>
                <a:spcPts val="1800"/>
              </a:spcAft>
            </a:pPr>
            <a:r>
              <a:rPr lang="en-GB" dirty="0" smtClean="0"/>
              <a:t>Companies adapting in various ways e.g. re/near-shoring or holding more stock.</a:t>
            </a:r>
          </a:p>
          <a:p>
            <a:pPr>
              <a:spcAft>
                <a:spcPts val="1800"/>
              </a:spcAft>
            </a:pPr>
            <a:r>
              <a:rPr lang="en-GB" dirty="0"/>
              <a:t>Disruption </a:t>
            </a:r>
            <a:r>
              <a:rPr lang="en-GB" dirty="0" smtClean="0"/>
              <a:t>expected </a:t>
            </a:r>
            <a:r>
              <a:rPr lang="en-GB" dirty="0"/>
              <a:t>to persist into next year, possibly longer.</a:t>
            </a: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2072684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Agency Intelligence – Employment and Pay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4FA99-1057-4C9B-9F24-32306C07F7FE}" type="datetime6">
              <a:rPr lang="en-US" smtClean="0"/>
              <a:t>July 22</a:t>
            </a:fld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34E4B-25F1-4D72-B319-B9B5A0ABC919}" type="slidenum">
              <a:rPr lang="en-GB" smtClean="0"/>
              <a:t>24</a:t>
            </a:fld>
            <a:endParaRPr lang="en-GB"/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68000" y="1561307"/>
            <a:ext cx="11268643" cy="4629150"/>
          </a:xfrm>
        </p:spPr>
        <p:txBody>
          <a:bodyPr/>
          <a:lstStyle/>
          <a:p>
            <a:pPr>
              <a:spcAft>
                <a:spcPts val="1800"/>
              </a:spcAft>
            </a:pPr>
            <a:r>
              <a:rPr lang="en-GB" b="1" dirty="0"/>
              <a:t> </a:t>
            </a:r>
            <a:r>
              <a:rPr lang="en-GB" dirty="0" smtClean="0"/>
              <a:t>Companies employment intentions remain strong</a:t>
            </a:r>
          </a:p>
          <a:p>
            <a:pPr lvl="1">
              <a:spcAft>
                <a:spcPts val="1800"/>
              </a:spcAft>
            </a:pPr>
            <a:r>
              <a:rPr lang="en-GB" dirty="0" smtClean="0"/>
              <a:t>Driven by expected demand growth</a:t>
            </a:r>
          </a:p>
          <a:p>
            <a:pPr lvl="1">
              <a:spcAft>
                <a:spcPts val="1800"/>
              </a:spcAft>
            </a:pPr>
            <a:r>
              <a:rPr lang="en-GB" dirty="0" smtClean="0"/>
              <a:t>Replacing leavers</a:t>
            </a:r>
          </a:p>
          <a:p>
            <a:pPr>
              <a:spcAft>
                <a:spcPts val="1800"/>
              </a:spcAft>
            </a:pPr>
            <a:r>
              <a:rPr lang="en-GB" dirty="0" smtClean="0"/>
              <a:t>Recruitment difficulties are acute and broad-based</a:t>
            </a:r>
          </a:p>
          <a:p>
            <a:pPr lvl="1">
              <a:spcAft>
                <a:spcPts val="1800"/>
              </a:spcAft>
            </a:pPr>
            <a:r>
              <a:rPr lang="en-GB" dirty="0" smtClean="0"/>
              <a:t>Poaching and bidding “war for talent” in professional services</a:t>
            </a:r>
          </a:p>
          <a:p>
            <a:pPr lvl="1">
              <a:spcAft>
                <a:spcPts val="1800"/>
              </a:spcAft>
            </a:pPr>
            <a:r>
              <a:rPr lang="en-GB" dirty="0" smtClean="0"/>
              <a:t>Unfilled vacancies in many sectors</a:t>
            </a:r>
          </a:p>
          <a:p>
            <a:pPr>
              <a:spcAft>
                <a:spcPts val="1800"/>
              </a:spcAft>
            </a:pPr>
            <a:r>
              <a:rPr lang="en-GB" dirty="0" smtClean="0"/>
              <a:t>Pay inflation picking up sharply</a:t>
            </a:r>
          </a:p>
          <a:p>
            <a:pPr lvl="1">
              <a:spcAft>
                <a:spcPts val="1800"/>
              </a:spcAft>
            </a:pPr>
            <a:r>
              <a:rPr lang="en-GB" dirty="0" smtClean="0"/>
              <a:t>NLW </a:t>
            </a:r>
            <a:r>
              <a:rPr lang="en-GB" dirty="0" smtClean="0"/>
              <a:t>increase </a:t>
            </a:r>
            <a:r>
              <a:rPr lang="en-GB" dirty="0" smtClean="0"/>
              <a:t>of 6.6% in April</a:t>
            </a:r>
          </a:p>
          <a:p>
            <a:pPr lvl="1">
              <a:spcAft>
                <a:spcPts val="1800"/>
              </a:spcAft>
            </a:pPr>
            <a:r>
              <a:rPr lang="en-GB" dirty="0" smtClean="0"/>
              <a:t>Average of around 6% across economy</a:t>
            </a:r>
          </a:p>
          <a:p>
            <a:pPr lvl="1">
              <a:spcAft>
                <a:spcPts val="1800"/>
              </a:spcAft>
            </a:pP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1480349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“Forward Guidance” – where next for policy?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4FA99-1057-4C9B-9F24-32306C07F7FE}" type="datetime6">
              <a:rPr lang="en-US" smtClean="0"/>
              <a:t>July 22</a:t>
            </a:fld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34E4B-25F1-4D72-B319-B9B5A0ABC919}" type="slidenum">
              <a:rPr lang="en-GB" smtClean="0"/>
              <a:t>25</a:t>
            </a:fld>
            <a:endParaRPr lang="en-GB"/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68000" y="1752600"/>
            <a:ext cx="11268643" cy="4629150"/>
          </a:xfrm>
        </p:spPr>
        <p:txBody>
          <a:bodyPr/>
          <a:lstStyle/>
          <a:p>
            <a:pPr marL="0" indent="0">
              <a:spcAft>
                <a:spcPts val="1800"/>
              </a:spcAft>
              <a:buNone/>
            </a:pPr>
            <a:endParaRPr lang="en-GB" dirty="0" smtClean="0"/>
          </a:p>
          <a:p>
            <a:pPr>
              <a:spcAft>
                <a:spcPts val="1800"/>
              </a:spcAft>
            </a:pPr>
            <a:r>
              <a:rPr lang="en-GB" i="1" dirty="0" smtClean="0"/>
              <a:t>“The </a:t>
            </a:r>
            <a:r>
              <a:rPr lang="en-GB" i="1" dirty="0"/>
              <a:t>MPC would take the actions necessary to return inflation to the 2% target sustainably in the medium term, in line with its remit</a:t>
            </a:r>
            <a:r>
              <a:rPr lang="en-GB" i="1" dirty="0" smtClean="0"/>
              <a:t>.” </a:t>
            </a:r>
          </a:p>
          <a:p>
            <a:pPr>
              <a:spcAft>
                <a:spcPts val="1800"/>
              </a:spcAft>
            </a:pPr>
            <a:r>
              <a:rPr lang="en-GB" i="1" dirty="0" smtClean="0"/>
              <a:t>“The </a:t>
            </a:r>
            <a:r>
              <a:rPr lang="en-GB" i="1" dirty="0"/>
              <a:t>scale, pace and timing of any further increases in Bank Rate would reflect the Committee’s assessment of the economic outlook and inflationary pressures</a:t>
            </a:r>
            <a:r>
              <a:rPr lang="en-GB" i="1" dirty="0" smtClean="0"/>
              <a:t>.”</a:t>
            </a:r>
          </a:p>
          <a:p>
            <a:pPr>
              <a:spcAft>
                <a:spcPts val="1800"/>
              </a:spcAft>
            </a:pPr>
            <a:r>
              <a:rPr lang="en-GB" b="1" i="1" dirty="0" smtClean="0">
                <a:solidFill>
                  <a:srgbClr val="FF0000"/>
                </a:solidFill>
              </a:rPr>
              <a:t>“The </a:t>
            </a:r>
            <a:r>
              <a:rPr lang="en-GB" b="1" i="1" dirty="0">
                <a:solidFill>
                  <a:srgbClr val="FF0000"/>
                </a:solidFill>
              </a:rPr>
              <a:t>Committee would be particularly alert to indications of more persistent inflationary pressures, and would if necessary act forcefully in response</a:t>
            </a:r>
            <a:r>
              <a:rPr lang="en-GB" b="1" i="1" dirty="0" smtClean="0">
                <a:solidFill>
                  <a:srgbClr val="FF0000"/>
                </a:solidFill>
              </a:rPr>
              <a:t>.” </a:t>
            </a:r>
            <a:r>
              <a:rPr lang="en-GB" i="1" dirty="0" smtClean="0">
                <a:solidFill>
                  <a:srgbClr val="FF0000"/>
                </a:solidFill>
              </a:rPr>
              <a:t>  </a:t>
            </a:r>
            <a:r>
              <a:rPr lang="en-GB" i="1" dirty="0" smtClean="0"/>
              <a:t>- MPC minutes (June 2022, para 40)</a:t>
            </a:r>
          </a:p>
        </p:txBody>
      </p:sp>
    </p:spTree>
    <p:extLst>
      <p:ext uri="{BB962C8B-B14F-4D97-AF65-F5344CB8AC3E}">
        <p14:creationId xmlns:p14="http://schemas.microsoft.com/office/powerpoint/2010/main" val="2115060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Ken.Clark@bankofengland.co.uk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175826"/>
            <a:ext cx="11277600" cy="1193800"/>
          </a:xfrm>
        </p:spPr>
        <p:txBody>
          <a:bodyPr/>
          <a:lstStyle/>
          <a:p>
            <a:endParaRPr lang="en-GB" b="1" dirty="0">
              <a:latin typeface="Arial" panose="020B0604020202020204" pitchFamily="34" charset="0"/>
            </a:endParaRPr>
          </a:p>
          <a:p>
            <a:r>
              <a:rPr lang="en-GB" b="1" dirty="0" smtClean="0">
                <a:latin typeface="Arial" panose="020B0604020202020204" pitchFamily="34" charset="0"/>
              </a:rPr>
              <a:t>Email: </a:t>
            </a:r>
            <a:r>
              <a:rPr lang="en-GB" b="1" dirty="0" smtClean="0">
                <a:latin typeface="Arial" panose="020B0604020202020204" pitchFamily="34" charset="0"/>
                <a:hlinkClick r:id="rId2"/>
              </a:rPr>
              <a:t>Northwest@bankofengland.co.uk</a:t>
            </a:r>
            <a:endParaRPr lang="en-GB" b="1" dirty="0" smtClean="0">
              <a:latin typeface="Arial" panose="020B0604020202020204" pitchFamily="34" charset="0"/>
            </a:endParaRPr>
          </a:p>
          <a:p>
            <a:r>
              <a:rPr lang="en-GB" b="1" dirty="0" smtClean="0">
                <a:latin typeface="Arial" panose="020B0604020202020204" pitchFamily="34" charset="0"/>
              </a:rPr>
              <a:t>Twitter: @</a:t>
            </a:r>
            <a:r>
              <a:rPr lang="en-GB" b="1" dirty="0" err="1" smtClean="0">
                <a:latin typeface="Arial" panose="020B0604020202020204" pitchFamily="34" charset="0"/>
              </a:rPr>
              <a:t>BoENorthWest</a:t>
            </a:r>
            <a:endParaRPr lang="en-GB" b="1" dirty="0">
              <a:latin typeface="Arial" panose="020B0604020202020204" pitchFamily="34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D0D6B-FA56-43C7-BA17-A25B30FFF379}" type="datetime6">
              <a:rPr lang="en-US" smtClean="0"/>
              <a:t>July 22</a:t>
            </a:fld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34E4B-25F1-4D72-B319-B9B5A0ABC919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0829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582632" y="3144102"/>
            <a:ext cx="2035733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dirty="0" smtClean="0">
                <a:solidFill>
                  <a:srgbClr val="005E6E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We’ve put up interest rates to help inflation return to our 2% target</a:t>
            </a:r>
            <a:endParaRPr lang="en-GB" sz="2000" dirty="0">
              <a:solidFill>
                <a:srgbClr val="005E6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700638" y="3220879"/>
            <a:ext cx="2253481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dirty="0" smtClean="0">
                <a:solidFill>
                  <a:srgbClr val="005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expect inflation to rise to around 11% this year, and the economy to slow</a:t>
            </a:r>
            <a:endParaRPr lang="en-GB" sz="2000" dirty="0">
              <a:solidFill>
                <a:srgbClr val="005E6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010855" y="3253495"/>
            <a:ext cx="2098191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dirty="0" smtClean="0">
                <a:solidFill>
                  <a:srgbClr val="005E6E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Higher energy and goods prices have pushed inflation to 9.1%</a:t>
            </a:r>
            <a:endParaRPr lang="en-GB" sz="2000" dirty="0">
              <a:solidFill>
                <a:srgbClr val="005E6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080390" y="3144102"/>
            <a:ext cx="266521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dirty="0" smtClean="0">
                <a:solidFill>
                  <a:srgbClr val="005E6E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Expect inflation to fall next year, as energy and </a:t>
            </a:r>
            <a:r>
              <a:rPr lang="en-GB" sz="2000" dirty="0" err="1" smtClean="0">
                <a:solidFill>
                  <a:srgbClr val="005E6E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tradables</a:t>
            </a:r>
            <a:r>
              <a:rPr lang="en-GB" sz="2000" dirty="0" smtClean="0">
                <a:solidFill>
                  <a:srgbClr val="005E6E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prices stabilise. Expect to be close to our 2% target in around two years</a:t>
            </a:r>
            <a:endParaRPr lang="en-GB" sz="2000" dirty="0">
              <a:solidFill>
                <a:srgbClr val="005E6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33185" t="17632" r="33782" b="17631"/>
          <a:stretch/>
        </p:blipFill>
        <p:spPr>
          <a:xfrm>
            <a:off x="980745" y="1025915"/>
            <a:ext cx="2158410" cy="19670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35138" t="21831" r="34433" b="21830"/>
          <a:stretch/>
        </p:blipFill>
        <p:spPr>
          <a:xfrm>
            <a:off x="3685037" y="1077036"/>
            <a:ext cx="2284681" cy="19670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l="37742" t="16931" r="37036" b="17281"/>
          <a:stretch/>
        </p:blipFill>
        <p:spPr>
          <a:xfrm>
            <a:off x="6789623" y="1077035"/>
            <a:ext cx="1621749" cy="196702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/>
          <a:srcRect l="35300" t="18331" r="35247" b="18681"/>
          <a:stretch/>
        </p:blipFill>
        <p:spPr>
          <a:xfrm>
            <a:off x="9208227" y="1077035"/>
            <a:ext cx="1977952" cy="1967025"/>
          </a:xfrm>
          <a:prstGeom prst="rect">
            <a:avLst/>
          </a:prstGeom>
        </p:spPr>
      </p:pic>
      <p:sp>
        <p:nvSpPr>
          <p:cNvPr id="13" name="Title 3"/>
          <p:cNvSpPr txBox="1">
            <a:spLocks/>
          </p:cNvSpPr>
          <p:nvPr/>
        </p:nvSpPr>
        <p:spPr>
          <a:xfrm>
            <a:off x="477078" y="174929"/>
            <a:ext cx="11268522" cy="60429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2800" b="1" kern="1200" baseline="0" noProof="0" dirty="0">
                <a:solidFill>
                  <a:srgbClr val="12273F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n-GB" dirty="0" smtClean="0"/>
              <a:t>Economic Outlook - Main points</a:t>
            </a:r>
            <a:endParaRPr lang="en-GB" dirty="0"/>
          </a:p>
        </p:txBody>
      </p:sp>
      <p:sp>
        <p:nvSpPr>
          <p:cNvPr id="2" name="Rectangle 1"/>
          <p:cNvSpPr/>
          <p:nvPr/>
        </p:nvSpPr>
        <p:spPr>
          <a:xfrm>
            <a:off x="87464" y="5183136"/>
            <a:ext cx="12104536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chemeClr val="accent1">
                    <a:lumMod val="50000"/>
                  </a:schemeClr>
                </a:solidFill>
              </a:rPr>
              <a:t>War in Ukraine led to further sharp rises in commodity prices and more pressure on global supply chains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chemeClr val="accent1">
                    <a:lumMod val="50000"/>
                  </a:schemeClr>
                </a:solidFill>
              </a:rPr>
              <a:t>T</a:t>
            </a:r>
            <a:r>
              <a:rPr lang="en-GB" sz="2000" b="1" dirty="0" smtClean="0">
                <a:solidFill>
                  <a:schemeClr val="accent1">
                    <a:lumMod val="50000"/>
                  </a:schemeClr>
                </a:solidFill>
              </a:rPr>
              <a:t>ight </a:t>
            </a:r>
            <a:r>
              <a:rPr lang="en-GB" sz="2000" b="1" dirty="0">
                <a:solidFill>
                  <a:schemeClr val="accent1">
                    <a:lumMod val="50000"/>
                  </a:schemeClr>
                </a:solidFill>
              </a:rPr>
              <a:t>labour market and with businesses </a:t>
            </a:r>
            <a:r>
              <a:rPr lang="en-GB" sz="2000" b="1" dirty="0" smtClean="0">
                <a:solidFill>
                  <a:schemeClr val="accent1">
                    <a:lumMod val="50000"/>
                  </a:schemeClr>
                </a:solidFill>
              </a:rPr>
              <a:t>beginning to rebuild margins…upward </a:t>
            </a:r>
            <a:r>
              <a:rPr lang="en-GB" sz="2000" b="1" dirty="0">
                <a:solidFill>
                  <a:schemeClr val="accent1">
                    <a:lumMod val="50000"/>
                  </a:schemeClr>
                </a:solidFill>
              </a:rPr>
              <a:t>pressure on wages and </a:t>
            </a:r>
            <a:r>
              <a:rPr lang="en-GB" sz="2000" b="1" dirty="0" smtClean="0">
                <a:solidFill>
                  <a:schemeClr val="accent1">
                    <a:lumMod val="50000"/>
                  </a:schemeClr>
                </a:solidFill>
              </a:rPr>
              <a:t>prices</a:t>
            </a:r>
            <a:endParaRPr lang="en-GB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534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457200"/>
            <a:ext cx="11277600" cy="912814"/>
          </a:xfrm>
        </p:spPr>
        <p:txBody>
          <a:bodyPr/>
          <a:lstStyle/>
          <a:p>
            <a:r>
              <a:rPr lang="en-GB" dirty="0" smtClean="0"/>
              <a:t>Inflation outlook (May forecast)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6F2D7-5E15-4B6F-8797-AA4A86B8B360}" type="datetime6">
              <a:rPr lang="en-US" smtClean="0"/>
              <a:t>July 22</a:t>
            </a:fld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34E4B-25F1-4D72-B319-B9B5A0ABC919}" type="slidenum">
              <a:rPr lang="en-GB" smtClean="0"/>
              <a:t>4</a:t>
            </a:fld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906" y="1370014"/>
            <a:ext cx="10437494" cy="4815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485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457200"/>
            <a:ext cx="11277600" cy="912814"/>
          </a:xfrm>
        </p:spPr>
        <p:txBody>
          <a:bodyPr/>
          <a:lstStyle/>
          <a:p>
            <a:r>
              <a:rPr lang="en-GB" dirty="0" smtClean="0"/>
              <a:t>May forecast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>
            <a:noAutofit/>
          </a:bodyPr>
          <a:lstStyle/>
          <a:p>
            <a:r>
              <a:rPr lang="en-GB" dirty="0" smtClean="0"/>
              <a:t>GDP growth slows to below trend rates, with a fall in 2022Q4</a:t>
            </a:r>
          </a:p>
          <a:p>
            <a:endParaRPr lang="en-GB" dirty="0" smtClean="0"/>
          </a:p>
          <a:p>
            <a:r>
              <a:rPr lang="en-GB" dirty="0" smtClean="0"/>
              <a:t>Inflation peaks in Q4 and then falls back below target</a:t>
            </a:r>
          </a:p>
          <a:p>
            <a:endParaRPr lang="en-GB" dirty="0" smtClean="0"/>
          </a:p>
          <a:p>
            <a:r>
              <a:rPr lang="en-GB" dirty="0" smtClean="0"/>
              <a:t>Unemployment rises to 5.5%</a:t>
            </a:r>
            <a:endParaRPr lang="en-GB" dirty="0"/>
          </a:p>
          <a:p>
            <a:endParaRPr lang="en-GB" dirty="0"/>
          </a:p>
          <a:p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D0AB2-037F-4AF3-B0B6-49EE7131D037}" type="datetime6">
              <a:rPr lang="en-US" smtClean="0"/>
              <a:t>July 22</a:t>
            </a:fld>
            <a:endParaRPr lang="en-GB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34E4B-25F1-4D72-B319-B9B5A0ABC919}" type="slidenum">
              <a:rPr lang="en-GB" smtClean="0"/>
              <a:t>5</a:t>
            </a:fld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694" y="2251432"/>
            <a:ext cx="8686583" cy="270557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25343" y="2882488"/>
            <a:ext cx="18149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(four-quarter growth, %)</a:t>
            </a:r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5381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11277600" cy="912814"/>
          </a:xfrm>
        </p:spPr>
        <p:txBody>
          <a:bodyPr/>
          <a:lstStyle/>
          <a:p>
            <a:r>
              <a:rPr lang="en-GB" dirty="0" smtClean="0"/>
              <a:t>Four key forecast judgements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GB" dirty="0" smtClean="0"/>
              <a:t>Prices </a:t>
            </a:r>
            <a:r>
              <a:rPr lang="en-GB" dirty="0"/>
              <a:t>of commodities and other </a:t>
            </a:r>
            <a:r>
              <a:rPr lang="en-GB" dirty="0" err="1" smtClean="0"/>
              <a:t>tradables</a:t>
            </a:r>
            <a:r>
              <a:rPr lang="en-GB" dirty="0" smtClean="0"/>
              <a:t> </a:t>
            </a:r>
            <a:r>
              <a:rPr lang="en-GB" dirty="0" smtClean="0"/>
              <a:t>stabilise</a:t>
            </a:r>
          </a:p>
          <a:p>
            <a:pPr marL="457200" indent="-457200">
              <a:buFont typeface="+mj-lt"/>
              <a:buAutoNum type="arabicPeriod"/>
            </a:pPr>
            <a:endParaRPr lang="en-GB" dirty="0"/>
          </a:p>
          <a:p>
            <a:pPr marL="457200" indent="-457200">
              <a:buFont typeface="+mj-lt"/>
              <a:buAutoNum type="arabicPeriod"/>
            </a:pPr>
            <a:r>
              <a:rPr lang="en-GB" dirty="0" smtClean="0"/>
              <a:t>Beyond </a:t>
            </a:r>
            <a:r>
              <a:rPr lang="en-GB" dirty="0"/>
              <a:t>the near term, the labour market turns down</a:t>
            </a:r>
          </a:p>
          <a:p>
            <a:pPr marL="457200" indent="-457200">
              <a:buFont typeface="+mj-lt"/>
              <a:buAutoNum type="arabicPeriod"/>
            </a:pPr>
            <a:endParaRPr lang="en-GB" dirty="0" smtClean="0"/>
          </a:p>
          <a:p>
            <a:pPr marL="457200" indent="-457200">
              <a:buFont typeface="+mj-lt"/>
              <a:buAutoNum type="arabicPeriod"/>
            </a:pPr>
            <a:r>
              <a:rPr lang="en-GB" dirty="0" smtClean="0"/>
              <a:t>The </a:t>
            </a:r>
            <a:r>
              <a:rPr lang="en-GB" dirty="0"/>
              <a:t>squeeze on incomes leads to a slowing in demand</a:t>
            </a:r>
          </a:p>
          <a:p>
            <a:pPr marL="457200" indent="-457200">
              <a:buFont typeface="+mj-lt"/>
              <a:buAutoNum type="arabicPeriod"/>
            </a:pPr>
            <a:endParaRPr lang="en-GB" dirty="0" smtClean="0"/>
          </a:p>
          <a:p>
            <a:pPr marL="457200" indent="-457200">
              <a:buFont typeface="+mj-lt"/>
              <a:buAutoNum type="arabicPeriod"/>
            </a:pPr>
            <a:r>
              <a:rPr lang="en-GB" dirty="0" smtClean="0"/>
              <a:t>Domestic </a:t>
            </a:r>
            <a:r>
              <a:rPr lang="en-GB" dirty="0"/>
              <a:t>price pressure build, but fade again as spare capacity opens up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4"/>
          </p:nvPr>
        </p:nvSpPr>
        <p:spPr/>
      </p:sp>
      <p:pic>
        <p:nvPicPr>
          <p:cNvPr id="9" name="Picture Placeholder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32" t="7313" r="23449" b="6334"/>
          <a:stretch/>
        </p:blipFill>
        <p:spPr>
          <a:xfrm>
            <a:off x="453628" y="1752599"/>
            <a:ext cx="2150269" cy="4626769"/>
          </a:xfrm>
          <a:prstGeom prst="rect">
            <a:avLst/>
          </a:prstGeom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5F281-DC3A-4FAC-8E5E-E4C717FAA596}" type="datetime6">
              <a:rPr lang="en-US" smtClean="0"/>
              <a:t>July 22</a:t>
            </a:fld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34E4B-25F1-4D72-B319-B9B5A0ABC919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4231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457200"/>
            <a:ext cx="11277600" cy="912814"/>
          </a:xfrm>
        </p:spPr>
        <p:txBody>
          <a:bodyPr/>
          <a:lstStyle/>
          <a:p>
            <a:r>
              <a:rPr lang="en-GB" dirty="0" smtClean="0"/>
              <a:t>Russia is not a major source for UK energy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>
            <a:noAutofit/>
          </a:bodyPr>
          <a:lstStyle/>
          <a:p>
            <a:r>
              <a:rPr lang="en-GB" dirty="0" smtClean="0"/>
              <a:t>UK </a:t>
            </a:r>
            <a:r>
              <a:rPr lang="en-GB" dirty="0"/>
              <a:t>imports relatively little oil and very little gas directly from </a:t>
            </a:r>
            <a:r>
              <a:rPr lang="en-GB" dirty="0" smtClean="0"/>
              <a:t>Russia</a:t>
            </a:r>
          </a:p>
          <a:p>
            <a:endParaRPr lang="en-GB" dirty="0" smtClean="0"/>
          </a:p>
          <a:p>
            <a:r>
              <a:rPr lang="en-GB" dirty="0" smtClean="0"/>
              <a:t>But prices UK pays set in global or European markets</a:t>
            </a:r>
            <a:endParaRPr lang="en-GB" dirty="0"/>
          </a:p>
          <a:p>
            <a:endParaRPr lang="en-GB" dirty="0"/>
          </a:p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3E5B4-BEBC-45D5-A234-06DAA96E8548}" type="datetime6">
              <a:rPr lang="en-US" smtClean="0"/>
              <a:t>July 22</a:t>
            </a:fld>
            <a:endParaRPr lang="en-GB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34E4B-25F1-4D72-B319-B9B5A0ABC919}" type="slidenum">
              <a:rPr lang="en-GB" smtClean="0"/>
              <a:t>7</a:t>
            </a:fld>
            <a:endParaRPr lang="en-GB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752600"/>
            <a:ext cx="8419306" cy="3804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020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457200"/>
            <a:ext cx="11277600" cy="912814"/>
          </a:xfrm>
        </p:spPr>
        <p:txBody>
          <a:bodyPr/>
          <a:lstStyle/>
          <a:p>
            <a:r>
              <a:rPr lang="en-GB" dirty="0" smtClean="0"/>
              <a:t>Gas futures curves are materially higher than in February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>
            <a:noAutofit/>
          </a:bodyPr>
          <a:lstStyle/>
          <a:p>
            <a:r>
              <a:rPr lang="en-GB" dirty="0" smtClean="0"/>
              <a:t>Gas prices hit historic highs in the aftermath of the invasion </a:t>
            </a:r>
          </a:p>
          <a:p>
            <a:r>
              <a:rPr lang="en-GB" dirty="0" smtClean="0"/>
              <a:t>Futures curve is well above February level</a:t>
            </a:r>
          </a:p>
          <a:p>
            <a:r>
              <a:rPr lang="en-GB" dirty="0" smtClean="0"/>
              <a:t>This is likely to push </a:t>
            </a:r>
            <a:r>
              <a:rPr lang="en-GB" dirty="0" err="1" smtClean="0"/>
              <a:t>Ofgem’s</a:t>
            </a:r>
            <a:r>
              <a:rPr lang="en-GB" dirty="0" smtClean="0"/>
              <a:t> energy price cap up by another 40% in October.</a:t>
            </a:r>
            <a:endParaRPr lang="en-GB" dirty="0"/>
          </a:p>
          <a:p>
            <a:endParaRPr lang="en-GB" dirty="0"/>
          </a:p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CF29F-9025-4EB2-8AE7-4C9FB9E07EF0}" type="datetime6">
              <a:rPr lang="en-US" smtClean="0"/>
              <a:t>July 22</a:t>
            </a:fld>
            <a:endParaRPr lang="en-GB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34E4B-25F1-4D72-B319-B9B5A0ABC919}" type="slidenum">
              <a:rPr lang="en-GB" smtClean="0"/>
              <a:t>8</a:t>
            </a:fld>
            <a:endParaRPr lang="en-GB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608" y="1370014"/>
            <a:ext cx="8291279" cy="4474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778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457200"/>
            <a:ext cx="11277600" cy="912814"/>
          </a:xfrm>
        </p:spPr>
        <p:txBody>
          <a:bodyPr/>
          <a:lstStyle/>
          <a:p>
            <a:r>
              <a:rPr lang="en-GB" dirty="0" smtClean="0"/>
              <a:t>Energy and goods prices the major drivers behind the pick up in inflation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Energy and other goods prices</a:t>
            </a:r>
          </a:p>
          <a:p>
            <a:r>
              <a:rPr lang="en-US" dirty="0" smtClean="0"/>
              <a:t>Services inflation also drifting higher</a:t>
            </a:r>
          </a:p>
          <a:p>
            <a:r>
              <a:rPr lang="en-US" dirty="0" smtClean="0"/>
              <a:t>Will rise further when the </a:t>
            </a:r>
            <a:r>
              <a:rPr lang="en-US" dirty="0" err="1" smtClean="0"/>
              <a:t>Ofgem</a:t>
            </a:r>
            <a:r>
              <a:rPr lang="en-US" dirty="0" smtClean="0"/>
              <a:t> price cap is reset in October</a:t>
            </a:r>
            <a:endParaRPr lang="en-US" dirty="0"/>
          </a:p>
          <a:p>
            <a:pPr marL="0" indent="0">
              <a:buNone/>
            </a:pPr>
            <a:endParaRPr lang="en-GB" dirty="0"/>
          </a:p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BFDC8-FFCD-49EF-A736-F3536EC62ADA}" type="datetime6">
              <a:rPr lang="en-US" smtClean="0"/>
              <a:t>July 22</a:t>
            </a:fld>
            <a:endParaRPr lang="en-GB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34E4B-25F1-4D72-B319-B9B5A0ABC919}" type="slidenum">
              <a:rPr lang="en-GB" smtClean="0"/>
              <a:t>9</a:t>
            </a:fld>
            <a:endParaRPr lang="en-GB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947" y="1370014"/>
            <a:ext cx="7840136" cy="4767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570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ank LINKS Template">
  <a:themeElements>
    <a:clrScheme name="Custom 36">
      <a:dk1>
        <a:srgbClr val="000000"/>
      </a:dk1>
      <a:lt1>
        <a:srgbClr val="FFFFFF"/>
      </a:lt1>
      <a:dk2>
        <a:srgbClr val="12273F"/>
      </a:dk2>
      <a:lt2>
        <a:srgbClr val="C4C9CF"/>
      </a:lt2>
      <a:accent1>
        <a:srgbClr val="3CD7D9"/>
      </a:accent1>
      <a:accent2>
        <a:srgbClr val="FF7300"/>
      </a:accent2>
      <a:accent3>
        <a:srgbClr val="9E71FE"/>
      </a:accent3>
      <a:accent4>
        <a:srgbClr val="D4AF37"/>
      </a:accent4>
      <a:accent5>
        <a:srgbClr val="A5D700"/>
      </a:accent5>
      <a:accent6>
        <a:srgbClr val="FF50C8"/>
      </a:accent6>
      <a:hlink>
        <a:srgbClr val="12273F"/>
      </a:hlink>
      <a:folHlink>
        <a:srgbClr val="12273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OE-Official Template B.pptx" id="{B8CE97C8-E9A2-44EF-B4B0-9E797240FBCE}" vid="{D0F9CFA9-7116-4601-9F26-75886DEBE32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D8F82676320954CACE82D2BFC5503EF" ma:contentTypeVersion="17" ma:contentTypeDescription="Create a new document." ma:contentTypeScope="" ma:versionID="c1ab41b1cdba95a9ac6872e2729c2dd6">
  <xsd:schema xmlns:xsd="http://www.w3.org/2001/XMLSchema" xmlns:xs="http://www.w3.org/2001/XMLSchema" xmlns:p="http://schemas.microsoft.com/office/2006/metadata/properties" xmlns:ns2="de416d6e-36a2-4a24-a75a-70c6925aa75b" xmlns:ns3="f9007de1-e208-4118-a2f5-08eb1ba905e1" targetNamespace="http://schemas.microsoft.com/office/2006/metadata/properties" ma:root="true" ma:fieldsID="9f854437ed8e0501f826d0ac8ed3606b" ns2:_="" ns3:_="">
    <xsd:import namespace="de416d6e-36a2-4a24-a75a-70c6925aa75b"/>
    <xsd:import namespace="f9007de1-e208-4118-a2f5-08eb1ba905e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EventHashCode" minOccurs="0"/>
                <xsd:element ref="ns2:MediaServiceGenerationTim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Date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e416d6e-36a2-4a24-a75a-70c6925aa75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OCR" ma:index="11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3" nillable="true" ma:displayName="MediaServiceLocation" ma:internalName="MediaServiceLocation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Date" ma:index="21" nillable="true" ma:displayName="Date" ma:format="DateOnly" ma:internalName="Date">
      <xsd:simpleType>
        <xsd:restriction base="dms:DateTime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f80d11ac-c5b9-425e-bc58-d533855d779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9007de1-e208-4118-a2f5-08eb1ba905e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68da4ff2-01a1-4710-8a9e-b044445736d5}" ma:internalName="TaxCatchAll" ma:showField="CatchAllData" ma:web="f9007de1-e208-4118-a2f5-08eb1ba905e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314B95A-6586-43C9-8EBD-A9A265F68C73}"/>
</file>

<file path=customXml/itemProps2.xml><?xml version="1.0" encoding="utf-8"?>
<ds:datastoreItem xmlns:ds="http://schemas.openxmlformats.org/officeDocument/2006/customXml" ds:itemID="{5F9379BE-69C4-4F07-A31E-826B49810641}"/>
</file>

<file path=docProps/app.xml><?xml version="1.0" encoding="utf-8"?>
<Properties xmlns="http://schemas.openxmlformats.org/officeDocument/2006/extended-properties" xmlns:vt="http://schemas.openxmlformats.org/officeDocument/2006/docPropsVTypes">
  <Template>BOE-Official Template B (1)</Template>
  <TotalTime>3663</TotalTime>
  <Words>1694</Words>
  <Application>Microsoft Office PowerPoint</Application>
  <PresentationFormat>Widescreen</PresentationFormat>
  <Paragraphs>209</Paragraphs>
  <Slides>26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Arial</vt:lpstr>
      <vt:lpstr>Calibri</vt:lpstr>
      <vt:lpstr>Century Gothic</vt:lpstr>
      <vt:lpstr>Times New Roman</vt:lpstr>
      <vt:lpstr>Bank LINKS Template</vt:lpstr>
      <vt:lpstr>PowerPoint Presentation</vt:lpstr>
      <vt:lpstr>Plan for the session</vt:lpstr>
      <vt:lpstr>PowerPoint Presentation</vt:lpstr>
      <vt:lpstr>Inflation outlook (May forecast)</vt:lpstr>
      <vt:lpstr>May forecast</vt:lpstr>
      <vt:lpstr>Four key forecast judgements</vt:lpstr>
      <vt:lpstr>Russia is not a major source for UK energy</vt:lpstr>
      <vt:lpstr>Gas futures curves are materially higher than in February</vt:lpstr>
      <vt:lpstr>Energy and goods prices the major drivers behind the pick up in inflation</vt:lpstr>
      <vt:lpstr>Business identify range of domestic and global factors pushing up  prices</vt:lpstr>
      <vt:lpstr>Business across all sectors plan to raise prices by more than last year</vt:lpstr>
      <vt:lpstr>Policy-rate expectations have moved sharply higher globally</vt:lpstr>
      <vt:lpstr>The MPC has been raising interest rates since December 2021</vt:lpstr>
      <vt:lpstr>Latest MPC policy decision  (16th June 2022)</vt:lpstr>
      <vt:lpstr>Very challenging “Narrow Path” for monetary policy</vt:lpstr>
      <vt:lpstr>The labour market is very tight</vt:lpstr>
      <vt:lpstr>PowerPoint Presentation</vt:lpstr>
      <vt:lpstr>PowerPoint Presentation</vt:lpstr>
      <vt:lpstr>PowerPoint Presentation</vt:lpstr>
      <vt:lpstr>PowerPoint Presentation</vt:lpstr>
      <vt:lpstr>Agency Intelligence – Consumer spending</vt:lpstr>
      <vt:lpstr>Agency Intelligence – Business Services</vt:lpstr>
      <vt:lpstr>Agency Intelligence – Supply Chains</vt:lpstr>
      <vt:lpstr>Agency Intelligence – Employment and Pay</vt:lpstr>
      <vt:lpstr>“Forward Guidance” – where next for policy?</vt:lpstr>
      <vt:lpstr>Ken.Clark@bankofengland.co.uk</vt:lpstr>
    </vt:vector>
  </TitlesOfParts>
  <Company>Bank of England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Willis, Claire</dc:creator>
  <cp:lastModifiedBy>Clark, Ken</cp:lastModifiedBy>
  <cp:revision>152</cp:revision>
  <dcterms:created xsi:type="dcterms:W3CDTF">2022-04-07T14:45:54Z</dcterms:created>
  <dcterms:modified xsi:type="dcterms:W3CDTF">2022-07-13T08:24:10Z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AdHocReviewCycleID">
    <vt:i4>-431618235</vt:i4>
  </property>
  <property fmtid="{D5CDD505-2E9C-101B-9397-08002B2CF9AE}" pid="3" name="_NewReviewCycle">
    <vt:lpwstr/>
  </property>
  <property fmtid="{D5CDD505-2E9C-101B-9397-08002B2CF9AE}" pid="4" name="_EmailSubject">
    <vt:lpwstr>[EXTERNAL] SEF programme final.docx</vt:lpwstr>
  </property>
  <property fmtid="{D5CDD505-2E9C-101B-9397-08002B2CF9AE}" pid="5" name="_AuthorEmail">
    <vt:lpwstr>Ken.Clark@bankofengland.co.uk</vt:lpwstr>
  </property>
  <property fmtid="{D5CDD505-2E9C-101B-9397-08002B2CF9AE}" pid="6" name="_AuthorEmailDisplayName">
    <vt:lpwstr>Clark, Ken</vt:lpwstr>
  </property>
  <property fmtid="{D5CDD505-2E9C-101B-9397-08002B2CF9AE}" pid="7" name="_PreviousAdHocReviewCycleID">
    <vt:i4>-1812342030</vt:i4>
  </property>
</Properties>
</file>