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7" r:id="rId5"/>
    <p:sldId id="307" r:id="rId6"/>
    <p:sldId id="309" r:id="rId7"/>
    <p:sldId id="308" r:id="rId8"/>
    <p:sldId id="310" r:id="rId9"/>
    <p:sldId id="311" r:id="rId10"/>
    <p:sldId id="312" r:id="rId11"/>
    <p:sldId id="313" r:id="rId12"/>
    <p:sldId id="314" r:id="rId13"/>
    <p:sldId id="315" r:id="rId14"/>
    <p:sldId id="31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445"/>
    <p:restoredTop sz="94767"/>
  </p:normalViewPr>
  <p:slideViewPr>
    <p:cSldViewPr>
      <p:cViewPr varScale="1">
        <p:scale>
          <a:sx n="88" d="100"/>
          <a:sy n="88" d="100"/>
        </p:scale>
        <p:origin x="66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1E0B6-5AD8-417B-A192-20B813207C44}" type="datetimeFigureOut">
              <a:rPr lang="en-GB" smtClean="0"/>
              <a:t>04/12/2018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282F2-994B-436B-8355-F2B4407B56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309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AB69402-1CDE-4D2A-AF82-990A7E2EAE81}" type="slidenum">
              <a:rPr lang="en-US" altLang="en-US">
                <a:solidFill>
                  <a:prstClr val="black"/>
                </a:solidFill>
              </a:rPr>
              <a:pPr/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FD0230-8765-4F6F-9D68-EC971D87169A}" type="slidenum">
              <a:rPr lang="en-US" altLang="en-US" smtClean="0">
                <a:solidFill>
                  <a:prstClr val="black"/>
                </a:solidFill>
                <a:latin typeface="Arial" charset="0"/>
              </a:rPr>
              <a:pPr/>
              <a:t>10</a:t>
            </a:fld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563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FD0230-8765-4F6F-9D68-EC971D87169A}" type="slidenum">
              <a:rPr lang="en-US" altLang="en-US" smtClean="0">
                <a:solidFill>
                  <a:prstClr val="black"/>
                </a:solidFill>
                <a:latin typeface="Arial" charset="0"/>
              </a:rPr>
              <a:pPr/>
              <a:t>11</a:t>
            </a:fld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604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FD0230-8765-4F6F-9D68-EC971D87169A}" type="slidenum">
              <a:rPr lang="en-US" altLang="en-US" smtClean="0">
                <a:solidFill>
                  <a:prstClr val="black"/>
                </a:solidFill>
                <a:latin typeface="Arial" charset="0"/>
              </a:rPr>
              <a:pPr/>
              <a:t>2</a:t>
            </a:fld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548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FD0230-8765-4F6F-9D68-EC971D87169A}" type="slidenum">
              <a:rPr lang="en-US" altLang="en-US" smtClean="0">
                <a:solidFill>
                  <a:prstClr val="black"/>
                </a:solidFill>
                <a:latin typeface="Arial" charset="0"/>
              </a:rPr>
              <a:pPr/>
              <a:t>3</a:t>
            </a:fld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980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FD0230-8765-4F6F-9D68-EC971D87169A}" type="slidenum">
              <a:rPr lang="en-US" altLang="en-US" smtClean="0">
                <a:solidFill>
                  <a:prstClr val="black"/>
                </a:solidFill>
                <a:latin typeface="Arial" charset="0"/>
              </a:rPr>
              <a:pPr/>
              <a:t>4</a:t>
            </a:fld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466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FD0230-8765-4F6F-9D68-EC971D87169A}" type="slidenum">
              <a:rPr lang="en-US" altLang="en-US" smtClean="0">
                <a:solidFill>
                  <a:prstClr val="black"/>
                </a:solidFill>
                <a:latin typeface="Arial" charset="0"/>
              </a:rPr>
              <a:pPr/>
              <a:t>5</a:t>
            </a:fld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93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FD0230-8765-4F6F-9D68-EC971D87169A}" type="slidenum">
              <a:rPr lang="en-US" altLang="en-US" smtClean="0">
                <a:solidFill>
                  <a:prstClr val="black"/>
                </a:solidFill>
                <a:latin typeface="Arial" charset="0"/>
              </a:rPr>
              <a:pPr/>
              <a:t>6</a:t>
            </a:fld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909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FD0230-8765-4F6F-9D68-EC971D87169A}" type="slidenum">
              <a:rPr lang="en-US" altLang="en-US" smtClean="0">
                <a:solidFill>
                  <a:prstClr val="black"/>
                </a:solidFill>
                <a:latin typeface="Arial" charset="0"/>
              </a:rPr>
              <a:pPr/>
              <a:t>7</a:t>
            </a:fld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41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FD0230-8765-4F6F-9D68-EC971D87169A}" type="slidenum">
              <a:rPr lang="en-US" altLang="en-US" smtClean="0">
                <a:solidFill>
                  <a:prstClr val="black"/>
                </a:solidFill>
                <a:latin typeface="Arial" charset="0"/>
              </a:rPr>
              <a:pPr/>
              <a:t>8</a:t>
            </a:fld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4351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FD0230-8765-4F6F-9D68-EC971D87169A}" type="slidenum">
              <a:rPr lang="en-US" altLang="en-US" smtClean="0">
                <a:solidFill>
                  <a:prstClr val="black"/>
                </a:solidFill>
                <a:latin typeface="Arial" charset="0"/>
              </a:rPr>
              <a:pPr/>
              <a:t>9</a:t>
            </a:fld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698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titl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6200"/>
            <a:ext cx="9144000" cy="696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6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562600" y="2286000"/>
            <a:ext cx="3352800" cy="1143000"/>
          </a:xfrm>
        </p:spPr>
        <p:txBody>
          <a:bodyPr/>
          <a:lstStyle>
            <a:lvl1pPr>
              <a:defRPr sz="1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5562600" y="3505200"/>
            <a:ext cx="3352800" cy="1752600"/>
          </a:xfrm>
        </p:spPr>
        <p:txBody>
          <a:bodyPr/>
          <a:lstStyle>
            <a:lvl1pPr marL="0" indent="0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956700"/>
          </a:solidFill>
          <a:latin typeface="Arial" pitchFamily="-112" charset="0"/>
          <a:ea typeface="ＭＳ Ｐゴシック" pitchFamily="48" charset="-128"/>
          <a:cs typeface="ＭＳ Ｐゴシック" pitchFamily="4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2718048"/>
            <a:ext cx="7848872" cy="1359024"/>
          </a:xfrm>
        </p:spPr>
        <p:txBody>
          <a:bodyPr>
            <a:noAutofit/>
          </a:bodyPr>
          <a:lstStyle/>
          <a:p>
            <a:br>
              <a:rPr lang="en-GB" sz="2800" b="1" dirty="0">
                <a:latin typeface="Palatino Linotype"/>
                <a:ea typeface="Calibri"/>
                <a:cs typeface="Times New Roman"/>
              </a:rPr>
            </a:br>
            <a:br>
              <a:rPr lang="en-GB" sz="2800" b="1" dirty="0">
                <a:latin typeface="Palatino Linotype"/>
                <a:ea typeface="Calibri"/>
                <a:cs typeface="Times New Roman"/>
              </a:rPr>
            </a:br>
            <a:br>
              <a:rPr lang="en-GB" sz="2800" b="1" dirty="0">
                <a:latin typeface="Palatino Linotype"/>
                <a:ea typeface="Calibri"/>
                <a:cs typeface="Times New Roman"/>
              </a:rPr>
            </a:br>
            <a:br>
              <a:rPr lang="en-GB" sz="2800" b="1" dirty="0">
                <a:latin typeface="Palatino Linotype"/>
                <a:ea typeface="Calibri"/>
                <a:cs typeface="Times New Roman"/>
              </a:rPr>
            </a:br>
            <a:br>
              <a:rPr lang="en-GB" sz="2800" b="1" dirty="0">
                <a:latin typeface="Palatino Linotype"/>
                <a:ea typeface="Calibri"/>
                <a:cs typeface="Times New Roman"/>
              </a:rPr>
            </a:br>
            <a:br>
              <a:rPr lang="en-GB" sz="2800" b="1" dirty="0">
                <a:latin typeface="Palatino Linotype"/>
                <a:ea typeface="Calibri"/>
                <a:cs typeface="Times New Roman"/>
              </a:rPr>
            </a:br>
            <a:br>
              <a:rPr lang="en-GB" sz="2800" b="1" dirty="0">
                <a:latin typeface="Palatino Linotype"/>
                <a:ea typeface="Calibri"/>
                <a:cs typeface="Times New Roman"/>
              </a:rPr>
            </a:br>
            <a:br>
              <a:rPr lang="en-GB" sz="2800" b="1" dirty="0">
                <a:latin typeface="Palatino Linotype"/>
                <a:ea typeface="Calibri"/>
                <a:cs typeface="Times New Roman"/>
              </a:rPr>
            </a:br>
            <a:br>
              <a:rPr lang="en-GB" sz="2800" b="1" dirty="0">
                <a:latin typeface="Palatino Linotype"/>
                <a:ea typeface="Calibri"/>
                <a:cs typeface="Times New Roman"/>
              </a:rPr>
            </a:br>
            <a:br>
              <a:rPr lang="en-GB" sz="2800" b="1" dirty="0">
                <a:latin typeface="Palatino Linotype"/>
                <a:ea typeface="Calibri"/>
                <a:cs typeface="Times New Roman"/>
              </a:rPr>
            </a:br>
            <a:br>
              <a:rPr lang="en-GB" sz="2800" b="1" dirty="0">
                <a:latin typeface="Palatino Linotype"/>
                <a:ea typeface="Calibri"/>
                <a:cs typeface="Times New Roman"/>
              </a:rPr>
            </a:br>
            <a:br>
              <a:rPr lang="en-GB" sz="2800" b="1" dirty="0">
                <a:solidFill>
                  <a:srgbClr val="FFFF00"/>
                </a:solidFill>
                <a:latin typeface="Palatino Linotype"/>
                <a:ea typeface="Calibri"/>
                <a:cs typeface="Times New Roman"/>
              </a:rPr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2000" dirty="0"/>
            </a:br>
            <a:r>
              <a:rPr lang="en-GB" sz="3200" b="1" dirty="0">
                <a:solidFill>
                  <a:srgbClr val="FFFF00"/>
                </a:solidFill>
                <a:latin typeface="Palatino Linotype" charset="0"/>
                <a:ea typeface="Palatino Linotype" charset="0"/>
                <a:cs typeface="Palatino Linotype" charset="0"/>
              </a:rPr>
              <a:t>Update on Brexit:</a:t>
            </a:r>
            <a:br>
              <a:rPr lang="en-GB" sz="3200" b="1" dirty="0">
                <a:solidFill>
                  <a:srgbClr val="FFFF00"/>
                </a:solidFill>
                <a:latin typeface="Palatino Linotype" charset="0"/>
                <a:ea typeface="Palatino Linotype" charset="0"/>
                <a:cs typeface="Palatino Linotype" charset="0"/>
              </a:rPr>
            </a:br>
            <a:br>
              <a:rPr lang="en-GB" sz="1400" b="1" dirty="0">
                <a:solidFill>
                  <a:srgbClr val="FFFF00"/>
                </a:solidFill>
                <a:latin typeface="Palatino Linotype" charset="0"/>
                <a:ea typeface="Palatino Linotype" charset="0"/>
                <a:cs typeface="Palatino Linotype" charset="0"/>
              </a:rPr>
            </a:br>
            <a:r>
              <a:rPr lang="en-GB" sz="3200" b="1" dirty="0">
                <a:solidFill>
                  <a:srgbClr val="FFFF00"/>
                </a:solidFill>
                <a:latin typeface="Palatino Linotype" charset="0"/>
                <a:ea typeface="Palatino Linotype" charset="0"/>
                <a:cs typeface="Palatino Linotype" charset="0"/>
              </a:rPr>
              <a:t>	  - Where are we?</a:t>
            </a:r>
            <a:br>
              <a:rPr lang="en-GB" sz="3200" b="1" dirty="0">
                <a:solidFill>
                  <a:srgbClr val="FFFF00"/>
                </a:solidFill>
                <a:latin typeface="Palatino Linotype" charset="0"/>
                <a:ea typeface="Palatino Linotype" charset="0"/>
                <a:cs typeface="Palatino Linotype" charset="0"/>
              </a:rPr>
            </a:br>
            <a:br>
              <a:rPr lang="en-GB" sz="1000" b="1" dirty="0">
                <a:solidFill>
                  <a:srgbClr val="FFFF00"/>
                </a:solidFill>
                <a:latin typeface="Palatino Linotype" charset="0"/>
                <a:ea typeface="Palatino Linotype" charset="0"/>
                <a:cs typeface="Palatino Linotype" charset="0"/>
              </a:rPr>
            </a:br>
            <a:r>
              <a:rPr lang="en-GB" sz="3200" b="1" dirty="0">
                <a:solidFill>
                  <a:srgbClr val="FFFF00"/>
                </a:solidFill>
                <a:latin typeface="Palatino Linotype" charset="0"/>
                <a:ea typeface="Palatino Linotype" charset="0"/>
                <a:cs typeface="Palatino Linotype" charset="0"/>
              </a:rPr>
              <a:t>		- Potential impact?</a:t>
            </a:r>
            <a:br>
              <a:rPr lang="en-GB" sz="2000" dirty="0">
                <a:solidFill>
                  <a:srgbClr val="FFFF00"/>
                </a:solidFill>
                <a:latin typeface="Calibri"/>
                <a:ea typeface="Calibri"/>
                <a:cs typeface="Times New Roman"/>
              </a:rPr>
            </a:br>
            <a:endParaRPr lang="en-GB" sz="2800" dirty="0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56176" y="4005064"/>
            <a:ext cx="3352800" cy="1752600"/>
          </a:xfrm>
        </p:spPr>
        <p:txBody>
          <a:bodyPr/>
          <a:lstStyle/>
          <a:p>
            <a:pPr eaLnBrk="1" hangingPunct="1"/>
            <a:r>
              <a:rPr lang="en-US" altLang="en-US" sz="1600" dirty="0" err="1">
                <a:latin typeface="Cambria" pitchFamily="18" charset="0"/>
              </a:rPr>
              <a:t>Dr</a:t>
            </a:r>
            <a:r>
              <a:rPr lang="en-US" altLang="en-US" sz="1600" dirty="0">
                <a:latin typeface="Cambria" pitchFamily="18" charset="0"/>
              </a:rPr>
              <a:t> Thomas Horsley</a:t>
            </a:r>
          </a:p>
          <a:p>
            <a:pPr eaLnBrk="1" hangingPunct="1"/>
            <a:r>
              <a:rPr lang="en-US" altLang="en-US" sz="1600" dirty="0">
                <a:latin typeface="Cambria" pitchFamily="18" charset="0"/>
              </a:rPr>
              <a:t>Liverpool Law School</a:t>
            </a:r>
            <a:br>
              <a:rPr lang="en-US" altLang="en-US" sz="1600" dirty="0"/>
            </a:br>
            <a:endParaRPr lang="en-US" altLang="en-US" sz="1600" dirty="0"/>
          </a:p>
          <a:p>
            <a:pPr eaLnBrk="1" hangingPunct="1"/>
            <a:r>
              <a:rPr lang="en-US" altLang="en-US" sz="1400" dirty="0" err="1"/>
              <a:t>Thomas.Horsley@liverpool.ac.uk</a:t>
            </a:r>
            <a:endParaRPr lang="en-US" altLang="en-US" sz="1400" dirty="0"/>
          </a:p>
          <a:p>
            <a:pPr eaLnBrk="1" hangingPunct="1"/>
            <a:r>
              <a:rPr lang="en-US" altLang="en-US" sz="1400" dirty="0"/>
              <a:t>@</a:t>
            </a:r>
            <a:r>
              <a:rPr lang="en-US" altLang="en-US" sz="1400" dirty="0" err="1"/>
              <a:t>ThomasHorsleyEU</a:t>
            </a:r>
            <a:endParaRPr lang="en-US" altLang="en-US" sz="1400" dirty="0"/>
          </a:p>
        </p:txBody>
      </p:sp>
      <p:sp>
        <p:nvSpPr>
          <p:cNvPr id="3076" name="Line 7"/>
          <p:cNvSpPr>
            <a:spLocks noChangeShapeType="1"/>
          </p:cNvSpPr>
          <p:nvPr/>
        </p:nvSpPr>
        <p:spPr bwMode="auto">
          <a:xfrm flipH="1">
            <a:off x="5940152" y="4077072"/>
            <a:ext cx="694" cy="1296144"/>
          </a:xfrm>
          <a:prstGeom prst="line">
            <a:avLst/>
          </a:prstGeom>
          <a:noFill/>
          <a:ln w="539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LVP_UNI_LOGO_Panton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949280"/>
            <a:ext cx="19050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27584" y="764704"/>
            <a:ext cx="78488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GB" sz="2800" b="1" dirty="0"/>
              <a:t>Uncertainties / Challenges / Risks </a:t>
            </a:r>
          </a:p>
          <a:p>
            <a:pPr lvl="0" algn="just"/>
            <a:endParaRPr lang="en-GB" sz="2000" b="1" dirty="0"/>
          </a:p>
          <a:p>
            <a:pPr algn="just"/>
            <a:r>
              <a:rPr lang="en-GB" sz="2000" u="sng" dirty="0"/>
              <a:t>Immediate concern</a:t>
            </a:r>
            <a:r>
              <a:rPr lang="en-GB" sz="2000" dirty="0"/>
              <a:t>: </a:t>
            </a:r>
          </a:p>
          <a:p>
            <a:pPr algn="just"/>
            <a:endParaRPr lang="en-GB" sz="2000" dirty="0"/>
          </a:p>
          <a:p>
            <a:pPr algn="just"/>
            <a:r>
              <a:rPr lang="en-GB" sz="2000" dirty="0"/>
              <a:t>What happens if the UK Parliament says no to the Withdrawal Agreement on Dec 11?</a:t>
            </a:r>
          </a:p>
          <a:p>
            <a:pPr lvl="0" algn="just"/>
            <a:endParaRPr lang="en-GB" sz="2800" b="1" dirty="0"/>
          </a:p>
          <a:p>
            <a:pPr marL="800100" lvl="1" indent="-342900" algn="just">
              <a:buFont typeface="Wingdings" charset="2"/>
              <a:buChar char="Ø"/>
            </a:pPr>
            <a:r>
              <a:rPr lang="en-GB" sz="2000" dirty="0"/>
              <a:t>Defeat in Parliament will create significant short-term uncertainty (forecast: further market instability).</a:t>
            </a:r>
          </a:p>
          <a:p>
            <a:pPr marL="342900" indent="-342900" algn="just">
              <a:buFont typeface="Wingdings" charset="2"/>
              <a:buChar char="Ø"/>
            </a:pPr>
            <a:endParaRPr lang="en-GB" sz="2000" dirty="0"/>
          </a:p>
          <a:p>
            <a:pPr marL="800100" lvl="1" indent="-342900" algn="just">
              <a:buFont typeface="Wingdings" charset="2"/>
              <a:buChar char="Ø"/>
            </a:pPr>
            <a:r>
              <a:rPr lang="en-GB" sz="2000" dirty="0"/>
              <a:t>Outcome dependant on scale of defeat, but range from Gov. attempts to ‘try again’ (i.e. 2</a:t>
            </a:r>
            <a:r>
              <a:rPr lang="en-GB" sz="2000" baseline="30000" dirty="0"/>
              <a:t>nd</a:t>
            </a:r>
            <a:r>
              <a:rPr lang="en-GB" sz="2000" dirty="0"/>
              <a:t> vote in Parliament on WA) to calls for a confidence vote and, ultimately, possible general election...</a:t>
            </a:r>
          </a:p>
          <a:p>
            <a:pPr lvl="0" algn="just"/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489478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LVP_UNI_LOGO_Panton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949280"/>
            <a:ext cx="19050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27584" y="764704"/>
            <a:ext cx="7848872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GB" sz="2800" b="1" dirty="0"/>
              <a:t>Uncertainties / Challenges / Risks </a:t>
            </a:r>
          </a:p>
          <a:p>
            <a:pPr lvl="0"/>
            <a:endParaRPr lang="en-GB" sz="2000" b="1" dirty="0"/>
          </a:p>
          <a:p>
            <a:pPr lvl="0"/>
            <a:endParaRPr lang="en-GB" sz="1100" dirty="0"/>
          </a:p>
          <a:p>
            <a:pPr marL="342900" lvl="0" indent="-342900">
              <a:buFont typeface="Wingdings" charset="2"/>
              <a:buChar char="§"/>
            </a:pPr>
            <a:r>
              <a:rPr lang="en-GB" sz="2000" dirty="0"/>
              <a:t>EU27 clear that no scope for significant amendments to WA.</a:t>
            </a:r>
          </a:p>
          <a:p>
            <a:pPr marL="342900" lvl="0" indent="-342900">
              <a:buFont typeface="Wingdings" charset="2"/>
              <a:buChar char="§"/>
            </a:pPr>
            <a:endParaRPr lang="en-GB" sz="2000" dirty="0"/>
          </a:p>
          <a:p>
            <a:pPr marL="342900" lvl="0" indent="-342900">
              <a:buFont typeface="Wingdings" charset="2"/>
              <a:buChar char="§"/>
            </a:pPr>
            <a:r>
              <a:rPr lang="en-GB" sz="2000" dirty="0"/>
              <a:t>Alternative options; e.g. </a:t>
            </a:r>
          </a:p>
          <a:p>
            <a:pPr marL="342900" lvl="0" indent="-342900">
              <a:buFont typeface="Wingdings" charset="2"/>
              <a:buChar char="§"/>
            </a:pPr>
            <a:endParaRPr lang="en-GB" sz="2000" dirty="0"/>
          </a:p>
          <a:p>
            <a:pPr marL="800100" lvl="1" indent="-342900">
              <a:buFont typeface="Wingdings" charset="2"/>
              <a:buChar char="§"/>
            </a:pPr>
            <a:r>
              <a:rPr lang="en-GB" sz="2000" dirty="0"/>
              <a:t>(</a:t>
            </a:r>
            <a:r>
              <a:rPr lang="en-GB" sz="2000" dirty="0" err="1"/>
              <a:t>i</a:t>
            </a:r>
            <a:r>
              <a:rPr lang="en-GB" sz="2000" dirty="0"/>
              <a:t>) extending Art 50 negotiating period beyond 29 March 2019 deadline or</a:t>
            </a:r>
          </a:p>
          <a:p>
            <a:pPr marL="800100" lvl="1" indent="-342900">
              <a:buFont typeface="Wingdings" charset="2"/>
              <a:buChar char="§"/>
            </a:pPr>
            <a:endParaRPr lang="en-GB" sz="2000" dirty="0"/>
          </a:p>
          <a:p>
            <a:pPr marL="800100" lvl="1" indent="-342900">
              <a:buFont typeface="Wingdings" charset="2"/>
              <a:buChar char="§"/>
            </a:pPr>
            <a:r>
              <a:rPr lang="en-GB" sz="2000" dirty="0"/>
              <a:t>(ii) seeking to withdraw the UK’s Art 50 notification to leave the EU (e.g. following possible second referendum).</a:t>
            </a:r>
          </a:p>
          <a:p>
            <a:pPr lvl="1" algn="just"/>
            <a:endParaRPr lang="en-GB" sz="2000" dirty="0"/>
          </a:p>
          <a:p>
            <a:pPr algn="just"/>
            <a:r>
              <a:rPr lang="en-GB" sz="2000" dirty="0"/>
              <a:t>For business: unquestionably extremely challenging to operate against the backdrop of such political uncertainty </a:t>
            </a:r>
            <a:r>
              <a:rPr lang="mr-IN" sz="2000" dirty="0"/>
              <a:t>–</a:t>
            </a:r>
            <a:r>
              <a:rPr lang="en-GB" sz="2000" dirty="0"/>
              <a:t> notwithstanding progress towards Brexit e.g. re. WA.</a:t>
            </a:r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71106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LVP_UNI_LOGO_Panton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949280"/>
            <a:ext cx="19050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27584" y="764704"/>
            <a:ext cx="756084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en-GB" sz="2000" b="1" dirty="0"/>
          </a:p>
          <a:p>
            <a:pPr lvl="0" algn="just"/>
            <a:endParaRPr lang="en-GB" sz="1600" b="1" dirty="0"/>
          </a:p>
          <a:p>
            <a:pPr marL="457200" lvl="0" indent="-457200" algn="just">
              <a:buFont typeface="+mj-lt"/>
              <a:buAutoNum type="arabicPeriod"/>
            </a:pPr>
            <a:r>
              <a:rPr lang="en-GB" sz="2800" b="1" dirty="0"/>
              <a:t>UK/EU Withdrawal Agreement</a:t>
            </a:r>
          </a:p>
          <a:p>
            <a:pPr marL="457200" lvl="0" indent="-457200" algn="just">
              <a:buFont typeface="+mj-lt"/>
              <a:buAutoNum type="arabicPeriod"/>
            </a:pPr>
            <a:endParaRPr lang="en-GB" sz="3200" b="1" dirty="0"/>
          </a:p>
          <a:p>
            <a:pPr marL="457200" lvl="0" indent="-457200" algn="just">
              <a:buFont typeface="+mj-lt"/>
              <a:buAutoNum type="arabicPeriod"/>
            </a:pPr>
            <a:endParaRPr lang="en-GB" b="1" dirty="0"/>
          </a:p>
          <a:p>
            <a:pPr marL="457200" lvl="0" indent="-457200" algn="just">
              <a:buFont typeface="+mj-lt"/>
              <a:buAutoNum type="arabicPeriod"/>
            </a:pPr>
            <a:r>
              <a:rPr lang="en-GB" sz="2800" b="1" dirty="0"/>
              <a:t>Political Declaration on the Framework for the Future UK/EU Partnership</a:t>
            </a:r>
          </a:p>
          <a:p>
            <a:pPr marL="457200" lvl="0" indent="-457200" algn="just">
              <a:buFont typeface="+mj-lt"/>
              <a:buAutoNum type="arabicPeriod"/>
            </a:pPr>
            <a:endParaRPr lang="en-GB" sz="2000" b="1" dirty="0"/>
          </a:p>
          <a:p>
            <a:pPr marL="457200" lvl="0" indent="-457200" algn="just">
              <a:buFont typeface="+mj-lt"/>
              <a:buAutoNum type="arabicPeriod"/>
            </a:pPr>
            <a:endParaRPr lang="en-GB" sz="3200" b="1" dirty="0"/>
          </a:p>
          <a:p>
            <a:pPr marL="457200" lvl="0" indent="-457200" algn="just">
              <a:buFont typeface="+mj-lt"/>
              <a:buAutoNum type="arabicPeriod"/>
            </a:pPr>
            <a:r>
              <a:rPr lang="en-GB" sz="2800" b="1" dirty="0"/>
              <a:t>Uncertainties / Challenges / Risks </a:t>
            </a:r>
          </a:p>
        </p:txBody>
      </p:sp>
    </p:spTree>
    <p:extLst>
      <p:ext uri="{BB962C8B-B14F-4D97-AF65-F5344CB8AC3E}">
        <p14:creationId xmlns:p14="http://schemas.microsoft.com/office/powerpoint/2010/main" val="3368149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LVP_UNI_LOGO_Panton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949280"/>
            <a:ext cx="19050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27584" y="764704"/>
            <a:ext cx="756084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GB" sz="2800" b="1" dirty="0"/>
              <a:t>UK/EU Withdrawal Agreement</a:t>
            </a:r>
          </a:p>
          <a:p>
            <a:pPr lvl="0" algn="just"/>
            <a:endParaRPr lang="en-GB" sz="3200" b="1" dirty="0"/>
          </a:p>
          <a:p>
            <a:pPr marL="457200" lvl="0" indent="-457200" algn="just">
              <a:buFont typeface="Wingdings" charset="2"/>
              <a:buChar char="§"/>
            </a:pPr>
            <a:r>
              <a:rPr lang="en-GB" sz="2000" dirty="0"/>
              <a:t>Finalised b/t UK and EU27 in November 2018.</a:t>
            </a:r>
          </a:p>
          <a:p>
            <a:pPr marL="457200" lvl="0" indent="-457200" algn="just">
              <a:buFont typeface="Wingdings" charset="2"/>
              <a:buChar char="§"/>
            </a:pPr>
            <a:endParaRPr lang="en-GB" sz="2800" dirty="0"/>
          </a:p>
          <a:p>
            <a:pPr marL="457200" lvl="0" indent="-457200" algn="just">
              <a:buFont typeface="Wingdings" charset="2"/>
              <a:buChar char="§"/>
            </a:pPr>
            <a:r>
              <a:rPr lang="en-GB" sz="2000" dirty="0"/>
              <a:t>Deals with the ‘transitional period’ </a:t>
            </a:r>
            <a:r>
              <a:rPr lang="mr-IN" sz="2000" dirty="0"/>
              <a:t>–</a:t>
            </a:r>
            <a:r>
              <a:rPr lang="en-GB" sz="2000" dirty="0"/>
              <a:t> meaning the gap between the UK’s exit from the EU (29 March 2019) and the conclusion of new permanent arrangements (31 December 2020 at the earliest).</a:t>
            </a:r>
          </a:p>
          <a:p>
            <a:pPr marL="457200" lvl="0" indent="-457200" algn="just">
              <a:buFont typeface="Wingdings" charset="2"/>
              <a:buChar char="§"/>
            </a:pPr>
            <a:endParaRPr lang="en-GB" sz="2800" dirty="0"/>
          </a:p>
          <a:p>
            <a:pPr marL="457200" lvl="0" indent="-457200" algn="just">
              <a:buFont typeface="Wingdings" charset="2"/>
              <a:buChar char="§"/>
            </a:pPr>
            <a:r>
              <a:rPr lang="en-GB" sz="2000" dirty="0"/>
              <a:t>Pending approval by UK and EU parliaments – more on that under ‘uncertainties...’</a:t>
            </a:r>
          </a:p>
          <a:p>
            <a:pPr lvl="0" algn="just"/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630103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LVP_UNI_LOGO_Panton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949280"/>
            <a:ext cx="19050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27584" y="764704"/>
            <a:ext cx="756084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/>
              <a:t>Impact of WA (assuming it’s approved...)?</a:t>
            </a:r>
          </a:p>
          <a:p>
            <a:pPr algn="just"/>
            <a:endParaRPr lang="en-GB" sz="2400" b="1" dirty="0"/>
          </a:p>
          <a:p>
            <a:pPr lvl="0" algn="just"/>
            <a:r>
              <a:rPr lang="en-GB" dirty="0"/>
              <a:t>UK effectively remains in the EU (including the single market), albeit on the basis of the new WA Treaty, not the current EU Treaties. </a:t>
            </a:r>
          </a:p>
          <a:p>
            <a:pPr lvl="0" algn="just"/>
            <a:r>
              <a:rPr lang="en-GB" dirty="0"/>
              <a:t> </a:t>
            </a:r>
          </a:p>
          <a:p>
            <a:pPr marL="1200150" lvl="2" indent="-285750" algn="just">
              <a:buFont typeface="Wingdings" charset="2"/>
              <a:buChar char="ü"/>
            </a:pPr>
            <a:r>
              <a:rPr lang="en-GB" dirty="0"/>
              <a:t>UK (+ UK business) bound by all existing (and new) EU laws</a:t>
            </a:r>
          </a:p>
          <a:p>
            <a:pPr marL="1200150" lvl="2" indent="-285750" algn="just">
              <a:buFont typeface="Wingdings" charset="2"/>
              <a:buChar char="ü"/>
            </a:pPr>
            <a:r>
              <a:rPr lang="en-GB" dirty="0"/>
              <a:t>UK continues to pay into the EU budget </a:t>
            </a:r>
          </a:p>
          <a:p>
            <a:pPr marL="1200150" lvl="2" indent="-285750" algn="just">
              <a:buFont typeface="Wingdings" charset="2"/>
              <a:buChar char="ü"/>
            </a:pPr>
            <a:r>
              <a:rPr lang="en-GB" dirty="0"/>
              <a:t>UK remains subject to the Court of Justice of the EU</a:t>
            </a:r>
          </a:p>
          <a:p>
            <a:pPr marL="1200150" lvl="2" indent="-285750" algn="just">
              <a:buFont typeface="Wingdings" charset="2"/>
              <a:buChar char="ü"/>
            </a:pPr>
            <a:endParaRPr lang="en-GB" dirty="0"/>
          </a:p>
          <a:p>
            <a:pPr marL="1200150" lvl="2" indent="-285750" algn="just">
              <a:buFont typeface="Symbol" charset="2"/>
              <a:buChar char="Þ"/>
            </a:pPr>
            <a:r>
              <a:rPr lang="en-GB" dirty="0"/>
              <a:t>Business as usual - at least re. </a:t>
            </a:r>
            <a:r>
              <a:rPr lang="en-GB" u="sng" dirty="0"/>
              <a:t>legal</a:t>
            </a:r>
            <a:r>
              <a:rPr lang="en-GB" dirty="0"/>
              <a:t> rights/obligations</a:t>
            </a:r>
          </a:p>
          <a:p>
            <a:pPr marL="1200150" lvl="2" indent="-285750" algn="just">
              <a:buFont typeface="Symbol" charset="2"/>
              <a:buChar char="Þ"/>
            </a:pPr>
            <a:endParaRPr lang="en-GB" dirty="0"/>
          </a:p>
          <a:p>
            <a:pPr algn="just"/>
            <a:r>
              <a:rPr lang="en-GB" dirty="0"/>
              <a:t> But note, during transitional period:</a:t>
            </a:r>
          </a:p>
          <a:p>
            <a:pPr algn="just"/>
            <a:endParaRPr lang="en-GB" dirty="0"/>
          </a:p>
          <a:p>
            <a:pPr marL="1200150" lvl="2" indent="-285750" algn="just">
              <a:buFont typeface="ArialUnicodeMS" charset="0"/>
              <a:buChar char="✗"/>
            </a:pPr>
            <a:r>
              <a:rPr lang="en-GB" dirty="0"/>
              <a:t>UK unable to implement trade deals with 3</a:t>
            </a:r>
            <a:r>
              <a:rPr lang="en-GB" baseline="30000" dirty="0"/>
              <a:t>rd</a:t>
            </a:r>
            <a:r>
              <a:rPr lang="en-GB" dirty="0"/>
              <a:t> countries.</a:t>
            </a:r>
          </a:p>
          <a:p>
            <a:pPr marL="1200150" lvl="2" indent="-285750" algn="just">
              <a:buFont typeface="ArialUnicodeMS" charset="0"/>
              <a:buChar char="✗"/>
            </a:pPr>
            <a:r>
              <a:rPr lang="en-GB" dirty="0"/>
              <a:t>UK loses INPUT / VOICE in EU decision-making.</a:t>
            </a:r>
          </a:p>
          <a:p>
            <a:pPr algn="just"/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715327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LVP_UNI_LOGO_Panton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949280"/>
            <a:ext cx="19050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27584" y="764704"/>
            <a:ext cx="756084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WA: Right to Employ EU nationals</a:t>
            </a:r>
          </a:p>
          <a:p>
            <a:r>
              <a:rPr lang="en-GB" sz="2800" dirty="0"/>
              <a:t> </a:t>
            </a:r>
          </a:p>
          <a:p>
            <a:pPr marL="457200" lvl="0" indent="-457200" algn="just">
              <a:buFont typeface="Wingdings" charset="2"/>
              <a:buChar char="ü"/>
            </a:pPr>
            <a:r>
              <a:rPr lang="en-GB" sz="2000" dirty="0"/>
              <a:t>Free movement (incl. right to work) continues for both UK and EU nationals. Scope of rights essentially unchanged.</a:t>
            </a:r>
          </a:p>
          <a:p>
            <a:pPr marL="457200" lvl="0" indent="-457200" algn="just">
              <a:buFont typeface="Wingdings" charset="2"/>
              <a:buChar char="ü"/>
            </a:pPr>
            <a:endParaRPr lang="en-GB" sz="2000" dirty="0"/>
          </a:p>
          <a:p>
            <a:pPr marL="457200" lvl="0" indent="-457200" algn="just">
              <a:buFont typeface="Wingdings" charset="2"/>
              <a:buChar char="ü"/>
            </a:pPr>
            <a:r>
              <a:rPr lang="en-GB" sz="2000" dirty="0"/>
              <a:t>Applies to EU nationals arriving </a:t>
            </a:r>
            <a:r>
              <a:rPr lang="en-GB" sz="2000" u="sng" dirty="0"/>
              <a:t>prior to the end of the transitional period</a:t>
            </a:r>
            <a:r>
              <a:rPr lang="en-GB" sz="2000" dirty="0"/>
              <a:t> (31 December 2020).</a:t>
            </a:r>
          </a:p>
          <a:p>
            <a:pPr marL="457200" lvl="0" indent="-457200" algn="just">
              <a:buFont typeface="Wingdings" charset="2"/>
              <a:buChar char="ü"/>
            </a:pPr>
            <a:endParaRPr lang="en-GB" sz="2000" dirty="0"/>
          </a:p>
          <a:p>
            <a:pPr marL="457200" lvl="0" indent="-457200" algn="just">
              <a:buFont typeface="Wingdings" charset="2"/>
              <a:buChar char="ü"/>
            </a:pPr>
            <a:r>
              <a:rPr lang="en-GB" sz="2000" dirty="0"/>
              <a:t>Long-term stability guaranteed to EU nationals (and their family members) engaged in employment in the UK before the end of the transitional period.</a:t>
            </a:r>
          </a:p>
          <a:p>
            <a:pPr marL="457200" lvl="0" indent="-457200" algn="just">
              <a:buFont typeface="Wingdings" charset="2"/>
              <a:buChar char="ü"/>
            </a:pPr>
            <a:endParaRPr lang="en-GB" sz="2000" dirty="0"/>
          </a:p>
          <a:p>
            <a:pPr marL="457200" lvl="0" indent="-457200" algn="just">
              <a:buFont typeface="Wingdings" charset="2"/>
              <a:buChar char="ü"/>
            </a:pPr>
            <a:r>
              <a:rPr lang="en-GB" sz="2000" dirty="0"/>
              <a:t>Note: Employers remain legally required to check employees’ ‘right to work’ status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5796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LVP_UNI_LOGO_Panton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6165304"/>
            <a:ext cx="19050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27584" y="764704"/>
            <a:ext cx="756084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WA: Right to Employ EU nationals</a:t>
            </a:r>
          </a:p>
          <a:p>
            <a:r>
              <a:rPr lang="en-GB" sz="2800" dirty="0"/>
              <a:t> </a:t>
            </a:r>
            <a:endParaRPr lang="en-GB" sz="1400" dirty="0"/>
          </a:p>
          <a:p>
            <a:pPr marL="800100" lvl="1" indent="-342900" algn="just">
              <a:buFont typeface="AppleColorEmoji" charset="0"/>
              <a:buChar char="❗️"/>
            </a:pPr>
            <a:r>
              <a:rPr lang="en-GB" sz="2000" dirty="0"/>
              <a:t>EU citizens’ free movement rights (incl. right to work) not automatic post-Brexit.</a:t>
            </a:r>
          </a:p>
          <a:p>
            <a:pPr algn="just"/>
            <a:endParaRPr lang="en-GB" sz="2000" dirty="0"/>
          </a:p>
          <a:p>
            <a:pPr marL="1257300" lvl="2" indent="-342900" algn="just">
              <a:buFont typeface="Wingdings" charset="2"/>
              <a:buChar char="Ø"/>
            </a:pPr>
            <a:r>
              <a:rPr lang="en-GB" sz="2000" dirty="0"/>
              <a:t>EU nationals must apply and obtain either ‘</a:t>
            </a:r>
            <a:r>
              <a:rPr lang="en-GB" sz="2000" b="1" dirty="0"/>
              <a:t>settled</a:t>
            </a:r>
            <a:r>
              <a:rPr lang="en-GB" sz="2000" dirty="0"/>
              <a:t>’ or ‘</a:t>
            </a:r>
            <a:r>
              <a:rPr lang="en-GB" sz="2000" b="1" dirty="0"/>
              <a:t>pre-settled</a:t>
            </a:r>
            <a:r>
              <a:rPr lang="en-GB" sz="2000" dirty="0"/>
              <a:t>’ status prior to 30 June 2021 to secure rights </a:t>
            </a:r>
            <a:r>
              <a:rPr lang="en-GB" sz="2000" u="sng" dirty="0"/>
              <a:t>after end of transitional period</a:t>
            </a:r>
          </a:p>
          <a:p>
            <a:pPr marL="1257300" lvl="2" indent="-342900" algn="just">
              <a:buFont typeface="Wingdings" charset="2"/>
              <a:buChar char="Ø"/>
            </a:pPr>
            <a:endParaRPr lang="en-GB" sz="2000" dirty="0"/>
          </a:p>
          <a:p>
            <a:pPr marL="1257300" lvl="2" indent="-342900" algn="just">
              <a:buFont typeface="Wingdings" charset="2"/>
              <a:buChar char="Ø"/>
            </a:pPr>
            <a:r>
              <a:rPr lang="en-GB" sz="2000" dirty="0"/>
              <a:t>Settled status requires proof of 5 years continuous lawful residence in UK; Pre-settled status open to those with less than 5 years. </a:t>
            </a:r>
          </a:p>
          <a:p>
            <a:pPr marL="1257300" lvl="2" indent="-342900" algn="just">
              <a:buFont typeface="Wingdings" charset="2"/>
              <a:buChar char="Ø"/>
            </a:pPr>
            <a:endParaRPr lang="en-GB" sz="2000" dirty="0"/>
          </a:p>
          <a:p>
            <a:pPr lvl="0" algn="just"/>
            <a:r>
              <a:rPr lang="en-GB" sz="2000" u="sng" dirty="0"/>
              <a:t>Exemptions</a:t>
            </a:r>
            <a:r>
              <a:rPr lang="en-GB" sz="2000" dirty="0"/>
              <a:t>: Irish nationals and those already holding ‘indefinite leave’ to enter or remain in the UK need not apply.</a:t>
            </a:r>
          </a:p>
          <a:p>
            <a:pPr marL="457200" lvl="0" indent="-457200" algn="just">
              <a:buFont typeface="Wingdings" charset="2"/>
              <a:buChar char="ü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3376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LVP_UNI_LOGO_Panton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949280"/>
            <a:ext cx="19050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27584" y="764704"/>
            <a:ext cx="784887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Extending ‘Continuity’...</a:t>
            </a:r>
          </a:p>
          <a:p>
            <a:pPr algn="just"/>
            <a:r>
              <a:rPr lang="en-GB" sz="2400" dirty="0"/>
              <a:t> </a:t>
            </a:r>
          </a:p>
          <a:p>
            <a:pPr marL="285750" lvl="0" indent="-285750" algn="just">
              <a:buFont typeface="AppleColorEmoji" charset="0"/>
              <a:buChar char="➕"/>
            </a:pPr>
            <a:r>
              <a:rPr lang="en-GB" dirty="0"/>
              <a:t>The WA permits extension of transitional period </a:t>
            </a:r>
            <a:r>
              <a:rPr lang="mr-IN" dirty="0"/>
              <a:t>–</a:t>
            </a:r>
            <a:r>
              <a:rPr lang="en-GB" dirty="0"/>
              <a:t> ‘i.e. business as usual’ </a:t>
            </a:r>
            <a:r>
              <a:rPr lang="mr-IN" dirty="0"/>
              <a:t>–</a:t>
            </a:r>
            <a:r>
              <a:rPr lang="en-GB" dirty="0"/>
              <a:t> beyond 31 December 2020 for a maximum of 2 years (e.g. to max 31 December 2022) </a:t>
            </a:r>
          </a:p>
          <a:p>
            <a:pPr marL="285750" lvl="0" indent="-285750" algn="just">
              <a:buFont typeface="AppleColorEmoji" charset="0"/>
              <a:buChar char="➕"/>
            </a:pPr>
            <a:endParaRPr lang="en-GB" dirty="0"/>
          </a:p>
          <a:p>
            <a:pPr marL="285750" lvl="0" indent="-285750" algn="just">
              <a:buFont typeface="AppleColorEmoji" charset="0"/>
              <a:buChar char="➕"/>
            </a:pPr>
            <a:r>
              <a:rPr lang="en-GB" dirty="0"/>
              <a:t>Deadline for agreement b/t UK and EU on extension: 1 July 2020</a:t>
            </a:r>
          </a:p>
          <a:p>
            <a:pPr marL="285750" lvl="0" indent="-285750" algn="just">
              <a:buFont typeface="AppleColorEmoji" charset="0"/>
              <a:buChar char="➕"/>
            </a:pPr>
            <a:endParaRPr lang="en-GB" dirty="0"/>
          </a:p>
          <a:p>
            <a:pPr lvl="0" algn="just"/>
            <a:r>
              <a:rPr lang="en-GB" u="sng" dirty="0"/>
              <a:t>Separately</a:t>
            </a:r>
            <a:r>
              <a:rPr lang="en-GB" dirty="0"/>
              <a:t>, WA sets out the ‘Irish Backstop’:</a:t>
            </a:r>
          </a:p>
          <a:p>
            <a:pPr algn="just"/>
            <a:r>
              <a:rPr lang="en-GB" dirty="0"/>
              <a:t> </a:t>
            </a:r>
          </a:p>
          <a:p>
            <a:pPr marL="1200150" lvl="2" indent="-285750" algn="just">
              <a:buFont typeface="Wingdings" charset="2"/>
              <a:buChar char="Ø"/>
            </a:pPr>
            <a:r>
              <a:rPr lang="en-GB" dirty="0"/>
              <a:t>Mechanism to avoid physical border between Northern Ireland and the Republic should the UK and the EU27 fail to agree new arrangements by the end of the transitional period.</a:t>
            </a:r>
          </a:p>
          <a:p>
            <a:pPr lvl="2" algn="just"/>
            <a:endParaRPr lang="en-GB" dirty="0"/>
          </a:p>
          <a:p>
            <a:pPr marL="1200150" lvl="2" indent="-285750" algn="just">
              <a:buFont typeface="Wingdings" charset="2"/>
              <a:buChar char="Ø"/>
            </a:pPr>
            <a:r>
              <a:rPr lang="en-GB" dirty="0"/>
              <a:t>The backstop locks the UK (incl. Northern Ireland) into a ‘temporary’ customs arrangements with the EU until both sides reach agreement on a workable alternative.</a:t>
            </a:r>
          </a:p>
          <a:p>
            <a:pPr lvl="2" algn="just"/>
            <a:endParaRPr lang="en-GB" dirty="0"/>
          </a:p>
          <a:p>
            <a:pPr marL="457200" lvl="0" indent="-457200" algn="just">
              <a:buFont typeface="Wingdings" charset="2"/>
              <a:buChar char="ü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87226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LVP_UNI_LOGO_Panton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949280"/>
            <a:ext cx="19050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27584" y="764704"/>
            <a:ext cx="784887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GB" sz="2800" b="1" dirty="0"/>
              <a:t>Longer-Term: Political Declaration on the Framework for the Future UK/EU Partnership</a:t>
            </a:r>
          </a:p>
          <a:p>
            <a:pPr lvl="0" algn="just"/>
            <a:endParaRPr lang="en-GB" sz="2800" b="1" dirty="0"/>
          </a:p>
          <a:p>
            <a:pPr marL="800100" lvl="1" indent="-342900" algn="just">
              <a:buFont typeface="Wingdings" charset="2"/>
              <a:buChar char="§"/>
            </a:pPr>
            <a:r>
              <a:rPr lang="en-GB" sz="2000" dirty="0"/>
              <a:t>Agreed November 2018</a:t>
            </a:r>
          </a:p>
          <a:p>
            <a:pPr marL="800100" lvl="1" indent="-342900" algn="just">
              <a:buFont typeface="Wingdings" charset="2"/>
              <a:buChar char="§"/>
            </a:pPr>
            <a:endParaRPr lang="en-GB" sz="2000" dirty="0"/>
          </a:p>
          <a:p>
            <a:pPr marL="800100" lvl="1" indent="-342900" algn="just">
              <a:buFont typeface="Wingdings" charset="2"/>
              <a:buChar char="§"/>
            </a:pPr>
            <a:r>
              <a:rPr lang="en-GB" sz="2000" dirty="0"/>
              <a:t>26-page document to provide the ‘framework’ for the long-term UK / EU relationship post-transitional period(s)</a:t>
            </a:r>
          </a:p>
          <a:p>
            <a:pPr marL="800100" lvl="1" indent="-342900" algn="just">
              <a:buFont typeface="Wingdings" charset="2"/>
              <a:buChar char="§"/>
            </a:pPr>
            <a:endParaRPr lang="en-GB" sz="2800" dirty="0"/>
          </a:p>
          <a:p>
            <a:pPr lvl="1" algn="just"/>
            <a:r>
              <a:rPr lang="en-GB" sz="2000" dirty="0"/>
              <a:t>‘</a:t>
            </a:r>
            <a:r>
              <a:rPr lang="en-GB" sz="2000" i="1" dirty="0"/>
              <a:t>the Parties agree to develop </a:t>
            </a:r>
            <a:r>
              <a:rPr lang="en-GB" sz="2000" b="1" i="1" dirty="0"/>
              <a:t>an ambitious, wide-ranging and balanced economic partnership</a:t>
            </a:r>
            <a:r>
              <a:rPr lang="en-GB" sz="2000" i="1" dirty="0"/>
              <a:t>. This partnership will be comprehensive, encompassing </a:t>
            </a:r>
            <a:r>
              <a:rPr lang="en-GB" sz="2000" b="1" i="1" dirty="0"/>
              <a:t>a free trade area </a:t>
            </a:r>
            <a:r>
              <a:rPr lang="en-GB" sz="2000" i="1" dirty="0"/>
              <a:t>as well as wider </a:t>
            </a:r>
            <a:r>
              <a:rPr lang="en-GB" sz="2000" b="1" i="1" dirty="0"/>
              <a:t>sectoral cooperation </a:t>
            </a:r>
            <a:r>
              <a:rPr lang="en-GB" sz="2000" i="1" dirty="0"/>
              <a:t>where it is in the mutual interest of both Parties. It will be underpinned by provisions ensuring a </a:t>
            </a:r>
            <a:r>
              <a:rPr lang="en-GB" sz="2000" b="1" i="1" dirty="0"/>
              <a:t>level playing field for open and fair competition</a:t>
            </a:r>
            <a:r>
              <a:rPr lang="en-GB" sz="2000" i="1" dirty="0"/>
              <a:t>’</a:t>
            </a:r>
            <a:r>
              <a:rPr lang="en-GB" sz="2000" dirty="0"/>
              <a:t> </a:t>
            </a:r>
          </a:p>
          <a:p>
            <a:pPr marL="457200" indent="-457200" algn="just">
              <a:buFont typeface="Wingdings" charset="2"/>
              <a:buChar char="ü"/>
            </a:pPr>
            <a:endParaRPr lang="en-GB" sz="2000" dirty="0"/>
          </a:p>
          <a:p>
            <a:pPr marL="457200" lvl="0" indent="-457200" algn="just">
              <a:buFont typeface="Wingdings" charset="2"/>
              <a:buChar char="ü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65814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LVP_UNI_LOGO_Panton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949280"/>
            <a:ext cx="19050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27584" y="764704"/>
            <a:ext cx="78488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GB" sz="2800" b="1" dirty="0"/>
              <a:t>Political Declaration: Specific Ambitions </a:t>
            </a:r>
          </a:p>
          <a:p>
            <a:pPr lvl="0" algn="just"/>
            <a:endParaRPr lang="en-GB" sz="2800" b="1" dirty="0"/>
          </a:p>
          <a:p>
            <a:pPr marL="457200" indent="-457200" algn="just">
              <a:buFont typeface="Wingdings" charset="2"/>
              <a:buChar char="ü"/>
            </a:pPr>
            <a:r>
              <a:rPr lang="en-GB" sz="2000" dirty="0"/>
              <a:t>Aspires to closest possible integration in goods sector: no tariffs, quotes or charges and close ‘regulatory alignment.’</a:t>
            </a:r>
          </a:p>
          <a:p>
            <a:pPr marL="457200" indent="-457200" algn="just">
              <a:buFont typeface="Wingdings" charset="2"/>
              <a:buChar char="ü"/>
            </a:pPr>
            <a:endParaRPr lang="en-GB" sz="2800" dirty="0"/>
          </a:p>
          <a:p>
            <a:pPr marL="457200" indent="-457200" algn="just">
              <a:buFont typeface="Wingdings" charset="2"/>
              <a:buChar char="ü"/>
            </a:pPr>
            <a:r>
              <a:rPr lang="en-GB" sz="2000" dirty="0"/>
              <a:t>Aspires to close integration in key service sectors </a:t>
            </a:r>
            <a:r>
              <a:rPr lang="mr-IN" sz="2000" dirty="0"/>
              <a:t>–</a:t>
            </a:r>
            <a:r>
              <a:rPr lang="en-GB" sz="2000" dirty="0"/>
              <a:t> including financial services based on market access and equivalence.</a:t>
            </a:r>
          </a:p>
          <a:p>
            <a:pPr marL="457200" indent="-457200" algn="just">
              <a:buFont typeface="Wingdings" charset="2"/>
              <a:buChar char="ü"/>
            </a:pPr>
            <a:endParaRPr lang="en-GB" sz="2800" dirty="0"/>
          </a:p>
          <a:p>
            <a:pPr marL="457200" indent="-457200" algn="just">
              <a:buFont typeface="Wingdings" charset="2"/>
              <a:buChar char="ü"/>
            </a:pPr>
            <a:r>
              <a:rPr lang="en-GB" sz="2000" dirty="0"/>
              <a:t>Aspires to agreement on new ‘mobility arrangements’ b/t UK and EU27 in place of free movement </a:t>
            </a:r>
            <a:r>
              <a:rPr lang="mr-IN" sz="2000" dirty="0"/>
              <a:t>–</a:t>
            </a:r>
            <a:r>
              <a:rPr lang="en-GB" sz="2000" dirty="0"/>
              <a:t> incl. reciprocal temporary visa-free travel for leisure / business (as minimum expectation).</a:t>
            </a:r>
          </a:p>
          <a:p>
            <a:pPr marL="457200" indent="-457200" algn="just">
              <a:buFont typeface="Wingdings" charset="2"/>
              <a:buChar char="ü"/>
            </a:pPr>
            <a:endParaRPr lang="en-GB" sz="2000" dirty="0"/>
          </a:p>
          <a:p>
            <a:pPr marL="457200" indent="-457200" algn="just">
              <a:buFont typeface="Wingdings" charset="2"/>
              <a:buChar char="ü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3698046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000000"/>
      </a:dk1>
      <a:lt1>
        <a:srgbClr val="FFFFFF"/>
      </a:lt1>
      <a:dk2>
        <a:srgbClr val="9567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48" charset="-128"/>
            <a:cs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48" charset="-128"/>
            <a:cs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9567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ACES Bath CJEU" id="{AA079075-F6D1-CD41-B1C5-52F22C6F3675}" vid="{28C8E2EB-0043-B84D-A4AB-BAD87FF40F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8F82676320954CACE82D2BFC5503EF" ma:contentTypeVersion="10" ma:contentTypeDescription="Create a new document." ma:contentTypeScope="" ma:versionID="eb3253b0091f68be34b96220bee377f2">
  <xsd:schema xmlns:xsd="http://www.w3.org/2001/XMLSchema" xmlns:xs="http://www.w3.org/2001/XMLSchema" xmlns:p="http://schemas.microsoft.com/office/2006/metadata/properties" xmlns:ns2="de416d6e-36a2-4a24-a75a-70c6925aa75b" xmlns:ns3="f9007de1-e208-4118-a2f5-08eb1ba905e1" targetNamespace="http://schemas.microsoft.com/office/2006/metadata/properties" ma:root="true" ma:fieldsID="a73aef7ec3f541bf83855e9529851636" ns2:_="" ns3:_="">
    <xsd:import namespace="de416d6e-36a2-4a24-a75a-70c6925aa75b"/>
    <xsd:import namespace="f9007de1-e208-4118-a2f5-08eb1ba905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416d6e-36a2-4a24-a75a-70c6925aa7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007de1-e208-4118-a2f5-08eb1ba905e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0E99D3-E262-4C87-86B5-D4E64E559F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416d6e-36a2-4a24-a75a-70c6925aa75b"/>
    <ds:schemaRef ds:uri="f9007de1-e208-4118-a2f5-08eb1ba905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84F937-B084-4DA9-BC22-DDFB81F72A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ABDC7B-C2AD-4274-B39A-55A9B027862A}">
  <ds:schemaRefs>
    <ds:schemaRef ds:uri="de416d6e-36a2-4a24-a75a-70c6925aa75b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9007de1-e208-4118-a2f5-08eb1ba905e1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Edinburgh LLM</Template>
  <TotalTime>1625</TotalTime>
  <Words>513</Words>
  <Application>Microsoft Office PowerPoint</Application>
  <PresentationFormat>On-screen Show (4:3)</PresentationFormat>
  <Paragraphs>110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ＭＳ Ｐゴシック</vt:lpstr>
      <vt:lpstr>AppleColorEmoji</vt:lpstr>
      <vt:lpstr>Arial</vt:lpstr>
      <vt:lpstr>ArialUnicodeMS</vt:lpstr>
      <vt:lpstr>Calibri</vt:lpstr>
      <vt:lpstr>Cambria</vt:lpstr>
      <vt:lpstr>Palatino Linotype</vt:lpstr>
      <vt:lpstr>Symbol</vt:lpstr>
      <vt:lpstr>Times New Roman</vt:lpstr>
      <vt:lpstr>Wingdings</vt:lpstr>
      <vt:lpstr>Blank Presentation</vt:lpstr>
      <vt:lpstr>                                   Update on Brexit:     - Where are we?    - Potential impact?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Integration in Crisis:  Asking Difficult Questions in Difficult Times</dc:title>
  <dc:creator>Horsley, Thomas</dc:creator>
  <cp:lastModifiedBy>Sharon Johnston</cp:lastModifiedBy>
  <cp:revision>273</cp:revision>
  <cp:lastPrinted>2015-11-18T22:27:08Z</cp:lastPrinted>
  <dcterms:created xsi:type="dcterms:W3CDTF">2018-09-17T11:02:35Z</dcterms:created>
  <dcterms:modified xsi:type="dcterms:W3CDTF">2018-12-04T13:44:12Z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0x010100DD8F82676320954CACE82D2BFC5503EF</vt:lpwstr>
  </property>
</Properties>
</file>